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62" r:id="rId2"/>
    <p:sldId id="257" r:id="rId3"/>
    <p:sldId id="258" r:id="rId4"/>
    <p:sldId id="280" r:id="rId5"/>
    <p:sldId id="281" r:id="rId6"/>
    <p:sldId id="301" r:id="rId7"/>
    <p:sldId id="302" r:id="rId8"/>
    <p:sldId id="304" r:id="rId9"/>
    <p:sldId id="305" r:id="rId10"/>
    <p:sldId id="282" r:id="rId11"/>
    <p:sldId id="283" r:id="rId12"/>
    <p:sldId id="303" r:id="rId13"/>
    <p:sldId id="307" r:id="rId14"/>
    <p:sldId id="308" r:id="rId15"/>
    <p:sldId id="288" r:id="rId16"/>
    <p:sldId id="289" r:id="rId17"/>
    <p:sldId id="290" r:id="rId18"/>
    <p:sldId id="309" r:id="rId19"/>
    <p:sldId id="291" r:id="rId20"/>
    <p:sldId id="293" r:id="rId21"/>
    <p:sldId id="292" r:id="rId22"/>
    <p:sldId id="294" r:id="rId23"/>
    <p:sldId id="295" r:id="rId24"/>
    <p:sldId id="306" r:id="rId25"/>
    <p:sldId id="274" r:id="rId26"/>
    <p:sldId id="278" r:id="rId27"/>
    <p:sldId id="275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7" autoAdjust="0"/>
    <p:restoredTop sz="88498" autoAdjust="0"/>
  </p:normalViewPr>
  <p:slideViewPr>
    <p:cSldViewPr>
      <p:cViewPr>
        <p:scale>
          <a:sx n="106" d="100"/>
          <a:sy n="106" d="100"/>
        </p:scale>
        <p:origin x="-17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4FF46-0C4D-4B45-B2C7-ADF53F64DCB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1BDD7-3E11-426C-9FE3-02153EB84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61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A89B-2312-4EDE-8094-AB15544AA0B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9EAAE-9C5D-46AE-A62A-9A5D6F1F2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87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682665-8478-46C9-8DB9-D33CB343F1C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47631" algn="l"/>
                <a:tab pos="896850" algn="l"/>
                <a:tab pos="1346068" algn="l"/>
                <a:tab pos="1795287" algn="l"/>
                <a:tab pos="2244505" algn="l"/>
                <a:tab pos="2693724" algn="l"/>
                <a:tab pos="3142941" algn="l"/>
                <a:tab pos="3592161" algn="l"/>
                <a:tab pos="4041379" algn="l"/>
                <a:tab pos="4490597" algn="l"/>
                <a:tab pos="4939815" algn="l"/>
                <a:tab pos="5389035" algn="l"/>
                <a:tab pos="5838252" algn="l"/>
                <a:tab pos="6287471" algn="l"/>
                <a:tab pos="6736690" algn="l"/>
                <a:tab pos="7185908" algn="l"/>
                <a:tab pos="7635126" algn="l"/>
                <a:tab pos="8084345" algn="l"/>
                <a:tab pos="8533563" algn="l"/>
                <a:tab pos="8982782" algn="l"/>
              </a:tabLst>
              <a:defRPr/>
            </a:pPr>
            <a:fld id="{118FF90F-75AE-4887-9647-65FF78A3FDCE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tabLst>
                  <a:tab pos="0" algn="l"/>
                  <a:tab pos="447631" algn="l"/>
                  <a:tab pos="896850" algn="l"/>
                  <a:tab pos="1346068" algn="l"/>
                  <a:tab pos="1795287" algn="l"/>
                  <a:tab pos="2244505" algn="l"/>
                  <a:tab pos="2693724" algn="l"/>
                  <a:tab pos="3142941" algn="l"/>
                  <a:tab pos="3592161" algn="l"/>
                  <a:tab pos="4041379" algn="l"/>
                  <a:tab pos="4490597" algn="l"/>
                  <a:tab pos="4939815" algn="l"/>
                  <a:tab pos="5389035" algn="l"/>
                  <a:tab pos="5838252" algn="l"/>
                  <a:tab pos="6287471" algn="l"/>
                  <a:tab pos="6736690" algn="l"/>
                  <a:tab pos="7185908" algn="l"/>
                  <a:tab pos="7635126" algn="l"/>
                  <a:tab pos="8084345" algn="l"/>
                  <a:tab pos="8533563" algn="l"/>
                  <a:tab pos="8982782" algn="l"/>
                </a:tabLst>
                <a:defRPr/>
              </a:pPr>
              <a:t>1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9EAAE-9C5D-46AE-A62A-9A5D6F1F216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78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EAAE-9C5D-46AE-A62A-9A5D6F1F216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9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EAAE-9C5D-46AE-A62A-9A5D6F1F216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4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EAAE-9C5D-46AE-A62A-9A5D6F1F216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8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EAAE-9C5D-46AE-A62A-9A5D6F1F216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EAAE-9C5D-46AE-A62A-9A5D6F1F216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9EAAE-9C5D-46AE-A62A-9A5D6F1F216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9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9EAAE-9C5D-46AE-A62A-9A5D6F1F216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4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9EAAE-9C5D-46AE-A62A-9A5D6F1F216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6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EAAE-9C5D-46AE-A62A-9A5D6F1F216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9EAAE-9C5D-46AE-A62A-9A5D6F1F216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8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B78C16F-69BA-4466-A434-925BB2B4D951}" type="datetime1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0FFF0C1-8052-482A-AD8E-72B8C70DE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BB1C-4619-4D96-A555-026986FA23C3}" type="datetime1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9D5A-FF16-4F61-A60A-F7194DD38185}" type="datetime1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616825" cy="1746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1F96-336F-4CC9-BA31-1A8B3B77826E}" type="datetime1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3638"/>
            <a:ext cx="2889250" cy="450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E40A-203E-46AB-9103-F7100B006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8A0-99B0-4720-A0A2-F46D47957C24}" type="datetime1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84DADB6-78B6-409C-9FB5-07E5BD8314E8}" type="datetime1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0FFF0C1-8052-482A-AD8E-72B8C70DE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230D-0F9D-4A23-9012-7075CEAA6D5D}" type="datetime1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83A6-BD2C-47CC-B96B-04DE071A8EBB}" type="datetime1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F0D8-E1F7-435F-9867-A32261FE3BDE}" type="datetime1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038A-2060-437E-B88B-1318B0B9123D}" type="datetime1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9F14-EF3A-4A71-A5B5-2FC1EDBC44FC}" type="datetime1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5B93-EFDD-458F-AAC2-66FAFEC15F1E}" type="datetime1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6A26F2-FB78-4C14-9E9E-6EB6F2974AA8}" type="datetime1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FFF0C1-8052-482A-AD8E-72B8C70DE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971550" y="1854002"/>
            <a:ext cx="7416800" cy="2007046"/>
          </a:xfrm>
        </p:spPr>
        <p:txBody>
          <a:bodyPr tIns="45000" bIns="45000">
            <a:normAutofit fontScale="90000"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Scientific 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collaboration in Russian universities before and after the excellence initiative Project 5-100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42910" y="5661248"/>
            <a:ext cx="8321578" cy="1007840"/>
          </a:xfrm>
        </p:spPr>
        <p:txBody>
          <a:bodyPr tIns="45000" bIns="45000">
            <a:normAutofit fontScale="92500" lnSpcReduction="10000"/>
          </a:bodyPr>
          <a:lstStyle/>
          <a:p>
            <a:pPr marL="0" indent="0" eaLnBrk="1" hangingPunct="1">
              <a:spcBef>
                <a:spcPts val="50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000" dirty="0"/>
          </a:p>
          <a:p>
            <a:pPr marL="0" indent="0" algn="ctr" eaLnBrk="1" hangingPunct="1">
              <a:spcBef>
                <a:spcPts val="50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000" dirty="0"/>
          </a:p>
          <a:p>
            <a:pPr marL="0" indent="0" algn="ctr">
              <a:spcBef>
                <a:spcPts val="500"/>
              </a:spcBef>
              <a:buSzPct val="6500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March 19,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Moscow, Russia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500594" cy="107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5500694" y="4273723"/>
            <a:ext cx="3286148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500"/>
              </a:spcBef>
              <a:buClrTx/>
              <a:buSzPct val="65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Nataliya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Matveeva</a:t>
            </a:r>
          </a:p>
          <a:p>
            <a:pPr algn="r">
              <a:spcBef>
                <a:spcPts val="500"/>
              </a:spcBef>
              <a:buClrTx/>
              <a:buSzPct val="65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Anuška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Ferligoj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500"/>
              </a:spcBef>
              <a:buClrTx/>
              <a:buSzPct val="65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704832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Data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358246" cy="5085414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bri" pitchFamily="34" charset="0"/>
              </a:rPr>
              <a:t>Treatment group</a:t>
            </a:r>
            <a:r>
              <a:rPr lang="en-US" sz="2000" dirty="0">
                <a:latin typeface="Calibri" pitchFamily="34" charset="0"/>
              </a:rPr>
              <a:t>: 15 universities which participate in Project 5-100 since 2013</a:t>
            </a:r>
          </a:p>
          <a:p>
            <a:r>
              <a:rPr lang="en-US" sz="2000" b="1" dirty="0">
                <a:latin typeface="Calibri" pitchFamily="34" charset="0"/>
              </a:rPr>
              <a:t>Control group: </a:t>
            </a:r>
            <a:r>
              <a:rPr lang="en-US" sz="2000" dirty="0">
                <a:latin typeface="Calibri" pitchFamily="34" charset="0"/>
              </a:rPr>
              <a:t>15 Russian universities that at the beginning of the project had comparable key indicators of research intensity with the treatment group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i="1" dirty="0">
                <a:latin typeface="Calibri" pitchFamily="34" charset="0"/>
              </a:rPr>
              <a:t>total number of articles and reviews </a:t>
            </a:r>
            <a:r>
              <a:rPr lang="en-US" sz="2000" dirty="0">
                <a:latin typeface="Calibri" pitchFamily="34" charset="0"/>
              </a:rPr>
              <a:t>from 2010 to 2016 years attributed to universities' profiles in </a:t>
            </a:r>
            <a:r>
              <a:rPr lang="en-US" sz="2000" dirty="0" err="1">
                <a:latin typeface="Calibri" pitchFamily="34" charset="0"/>
              </a:rPr>
              <a:t>WoS</a:t>
            </a:r>
            <a:r>
              <a:rPr lang="en-US" sz="2000" dirty="0">
                <a:latin typeface="Calibri" pitchFamily="34" charset="0"/>
              </a:rPr>
              <a:t> (indexes SCIE and SSCI)</a:t>
            </a:r>
          </a:p>
          <a:p>
            <a:r>
              <a:rPr lang="en-US" sz="2000" i="1" dirty="0">
                <a:latin typeface="Calibri" pitchFamily="34" charset="0"/>
              </a:rPr>
              <a:t>number of publications in </a:t>
            </a:r>
            <a:r>
              <a:rPr lang="en-US" sz="2000" dirty="0">
                <a:latin typeface="Calibri" pitchFamily="34" charset="0"/>
              </a:rPr>
              <a:t>the journals of the highest (</a:t>
            </a:r>
            <a:r>
              <a:rPr lang="en-US" sz="2000" i="1" dirty="0">
                <a:latin typeface="Calibri" pitchFamily="34" charset="0"/>
              </a:rPr>
              <a:t>Q1</a:t>
            </a:r>
            <a:r>
              <a:rPr lang="en-US" sz="2000" dirty="0">
                <a:latin typeface="Calibri" pitchFamily="34" charset="0"/>
              </a:rPr>
              <a:t>) and the lowest (</a:t>
            </a:r>
            <a:r>
              <a:rPr lang="en-US" sz="2000" i="1" dirty="0">
                <a:latin typeface="Calibri" pitchFamily="34" charset="0"/>
              </a:rPr>
              <a:t>Q4</a:t>
            </a:r>
            <a:r>
              <a:rPr lang="en-US" sz="2000" dirty="0">
                <a:latin typeface="Calibri" pitchFamily="34" charset="0"/>
              </a:rPr>
              <a:t>) quartiles according to their </a:t>
            </a:r>
            <a:r>
              <a:rPr lang="en-US" sz="2000" dirty="0" smtClean="0">
                <a:latin typeface="Calibri" pitchFamily="34" charset="0"/>
              </a:rPr>
              <a:t>JIF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itchFamily="34" charset="0"/>
              </a:rPr>
              <a:t>Methods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42538"/>
          </a:xfrm>
        </p:spPr>
        <p:txBody>
          <a:bodyPr/>
          <a:lstStyle/>
          <a:p>
            <a:r>
              <a:rPr lang="en-US" b="1" i="1" dirty="0">
                <a:latin typeface="Calibri" pitchFamily="34" charset="0"/>
              </a:rPr>
              <a:t>Analysis of affiliations </a:t>
            </a:r>
          </a:p>
          <a:p>
            <a:r>
              <a:rPr lang="en-US" dirty="0">
                <a:latin typeface="Calibri" pitchFamily="34" charset="0"/>
              </a:rPr>
              <a:t>to investigate the rates of collaborations with other organizations, domestic and international </a:t>
            </a:r>
            <a:r>
              <a:rPr lang="en-US" dirty="0" smtClean="0">
                <a:latin typeface="Calibri" pitchFamily="34" charset="0"/>
              </a:rPr>
              <a:t>cooperation </a:t>
            </a:r>
            <a:endParaRPr lang="ru-RU" dirty="0" smtClean="0">
              <a:latin typeface="Calibri" pitchFamily="34" charset="0"/>
            </a:endParaRPr>
          </a:p>
          <a:p>
            <a:r>
              <a:rPr lang="en-US" b="1" i="1" dirty="0" smtClean="0">
                <a:latin typeface="Calibri" pitchFamily="34" charset="0"/>
              </a:rPr>
              <a:t>Co-authorship </a:t>
            </a:r>
            <a:r>
              <a:rPr lang="en-US" b="1" i="1" dirty="0">
                <a:latin typeface="Calibri" pitchFamily="34" charset="0"/>
              </a:rPr>
              <a:t>network analysis </a:t>
            </a:r>
            <a:r>
              <a:rPr lang="en-US" dirty="0">
                <a:latin typeface="Calibri" pitchFamily="34" charset="0"/>
              </a:rPr>
              <a:t>including</a:t>
            </a:r>
            <a:r>
              <a:rPr lang="en-US" b="1" i="1" dirty="0">
                <a:latin typeface="Calibri" pitchFamily="34" charset="0"/>
              </a:rPr>
              <a:t> blockmodeling </a:t>
            </a:r>
            <a:r>
              <a:rPr lang="en-US" dirty="0">
                <a:latin typeface="Calibri" pitchFamily="34" charset="0"/>
              </a:rPr>
              <a:t>procedure </a:t>
            </a:r>
            <a:r>
              <a:rPr lang="en-US" sz="1600" i="1" dirty="0">
                <a:latin typeface="Calibri" pitchFamily="34" charset="0"/>
              </a:rPr>
              <a:t>(</a:t>
            </a:r>
            <a:r>
              <a:rPr lang="pt-BR" sz="2000" i="1" dirty="0">
                <a:latin typeface="Calibri" pitchFamily="34" charset="0"/>
              </a:rPr>
              <a:t>Doreian,Batagelj &amp; Ferligoj, 2005)</a:t>
            </a:r>
          </a:p>
          <a:p>
            <a:r>
              <a:rPr lang="en-US" dirty="0">
                <a:latin typeface="Calibri" pitchFamily="34" charset="0"/>
              </a:rPr>
              <a:t>to detect the position of universities in the academic network and the structure of collaborations between </a:t>
            </a:r>
            <a:r>
              <a:rPr lang="en-US" dirty="0" smtClean="0">
                <a:latin typeface="Calibri" pitchFamily="34" charset="0"/>
              </a:rPr>
              <a:t>universities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/>
          <a:lstStyle/>
          <a:p>
            <a:r>
              <a:rPr lang="en-US" altLang="ru-RU" sz="2800" b="1" dirty="0" smtClean="0">
                <a:solidFill>
                  <a:srgbClr val="008000"/>
                </a:solidFill>
                <a:latin typeface="Calibri" pitchFamily="34" charset="0"/>
              </a:rPr>
              <a:t>Procedure</a:t>
            </a:r>
            <a:endParaRPr lang="ru-RU" altLang="ru-RU" sz="2800" dirty="0" smtClean="0"/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FF312D-539C-487B-B7D6-1B8ACA63828C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17412" name="Содержимое 3"/>
          <p:cNvSpPr>
            <a:spLocks noGrp="1"/>
          </p:cNvSpPr>
          <p:nvPr>
            <p:ph sz="quarter" idx="1"/>
          </p:nvPr>
        </p:nvSpPr>
        <p:spPr>
          <a:xfrm>
            <a:off x="428625" y="1143000"/>
            <a:ext cx="8258175" cy="5013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ru-RU" sz="2400" b="1" i="1" dirty="0">
                <a:latin typeface="Calibri" pitchFamily="34" charset="0"/>
              </a:rPr>
              <a:t>From each </a:t>
            </a:r>
            <a:r>
              <a:rPr lang="en-US" altLang="ru-RU" sz="2400" b="1" i="1" dirty="0" smtClean="0">
                <a:latin typeface="Calibri" pitchFamily="34" charset="0"/>
              </a:rPr>
              <a:t>publication were extracted</a:t>
            </a:r>
            <a:r>
              <a:rPr lang="ru-RU" altLang="ru-RU" sz="2400" dirty="0" smtClean="0">
                <a:latin typeface="Calibri" pitchFamily="34" charset="0"/>
              </a:rPr>
              <a:t>: </a:t>
            </a:r>
          </a:p>
          <a:p>
            <a:r>
              <a:rPr lang="en-US" altLang="ru-RU" sz="2400" dirty="0" smtClean="0">
                <a:latin typeface="Calibri" pitchFamily="34" charset="0"/>
              </a:rPr>
              <a:t>information </a:t>
            </a:r>
            <a:r>
              <a:rPr lang="en-US" altLang="ru-RU" sz="2400" dirty="0">
                <a:latin typeface="Calibri" pitchFamily="34" charset="0"/>
              </a:rPr>
              <a:t>about the authors’ </a:t>
            </a:r>
            <a:r>
              <a:rPr lang="en-US" altLang="ru-RU" sz="2400" dirty="0" smtClean="0">
                <a:latin typeface="Calibri" pitchFamily="34" charset="0"/>
              </a:rPr>
              <a:t>affiliations</a:t>
            </a:r>
            <a:endParaRPr lang="ru-RU" altLang="ru-RU" sz="2400" dirty="0" smtClean="0">
              <a:latin typeface="Calibri" pitchFamily="34" charset="0"/>
            </a:endParaRPr>
          </a:p>
          <a:p>
            <a:r>
              <a:rPr lang="en-US" altLang="ru-RU" sz="2400" dirty="0" smtClean="0">
                <a:latin typeface="Calibri" pitchFamily="34" charset="0"/>
              </a:rPr>
              <a:t>the </a:t>
            </a:r>
            <a:r>
              <a:rPr lang="en-US" altLang="ru-RU" sz="2400" dirty="0">
                <a:latin typeface="Calibri" pitchFamily="34" charset="0"/>
              </a:rPr>
              <a:t>number of </a:t>
            </a:r>
            <a:r>
              <a:rPr lang="en-US" altLang="ru-RU" sz="2400" dirty="0" smtClean="0">
                <a:latin typeface="Calibri" pitchFamily="34" charset="0"/>
              </a:rPr>
              <a:t>co-authors</a:t>
            </a:r>
            <a:endParaRPr lang="ru-RU" altLang="ru-RU" sz="2400" dirty="0" smtClean="0">
              <a:latin typeface="Calibri" pitchFamily="34" charset="0"/>
            </a:endParaRPr>
          </a:p>
          <a:p>
            <a:r>
              <a:rPr lang="en-US" altLang="ru-RU" sz="2400" dirty="0" smtClean="0">
                <a:latin typeface="Calibri" pitchFamily="34" charset="0"/>
              </a:rPr>
              <a:t>the </a:t>
            </a:r>
            <a:r>
              <a:rPr lang="en-US" altLang="ru-RU" sz="2400" dirty="0">
                <a:latin typeface="Calibri" pitchFamily="34" charset="0"/>
              </a:rPr>
              <a:t>year of </a:t>
            </a:r>
            <a:r>
              <a:rPr lang="en-US" altLang="ru-RU" sz="2400" dirty="0" smtClean="0">
                <a:latin typeface="Calibri" pitchFamily="34" charset="0"/>
              </a:rPr>
              <a:t>publication</a:t>
            </a:r>
            <a:endParaRPr lang="ru-RU" altLang="ru-RU" sz="2400" dirty="0" smtClean="0">
              <a:latin typeface="Calibri" pitchFamily="34" charset="0"/>
            </a:endParaRPr>
          </a:p>
          <a:p>
            <a:r>
              <a:rPr lang="en-US" altLang="ru-RU" sz="2400" dirty="0" smtClean="0">
                <a:latin typeface="Calibri" pitchFamily="34" charset="0"/>
              </a:rPr>
              <a:t>the </a:t>
            </a:r>
            <a:r>
              <a:rPr lang="en-US" altLang="ru-RU" sz="2400" dirty="0">
                <a:latin typeface="Calibri" pitchFamily="34" charset="0"/>
              </a:rPr>
              <a:t>ISSN (International Standard Serial Number) of the journal was extracted. ISSN was used to obtain the JIF for each </a:t>
            </a:r>
            <a:r>
              <a:rPr lang="en-US" altLang="ru-RU" sz="2400" dirty="0" smtClean="0">
                <a:latin typeface="Calibri" pitchFamily="34" charset="0"/>
              </a:rPr>
              <a:t>year.</a:t>
            </a:r>
          </a:p>
          <a:p>
            <a:pPr marL="0" indent="0">
              <a:buNone/>
            </a:pPr>
            <a:r>
              <a:rPr lang="en-US" altLang="ru-RU" sz="2400" b="1" i="1" dirty="0" smtClean="0">
                <a:latin typeface="Calibri" pitchFamily="34" charset="0"/>
              </a:rPr>
              <a:t>Two types of co-authorship networks were constructed</a:t>
            </a:r>
            <a:r>
              <a:rPr lang="en-US" altLang="ru-RU" sz="2400" i="1" dirty="0" smtClean="0">
                <a:latin typeface="Calibri" pitchFamily="34" charset="0"/>
              </a:rPr>
              <a:t>: </a:t>
            </a:r>
          </a:p>
          <a:p>
            <a:r>
              <a:rPr lang="en-US" altLang="ru-RU" sz="2400" dirty="0" smtClean="0">
                <a:latin typeface="Calibri" pitchFamily="34" charset="0"/>
              </a:rPr>
              <a:t>1) includes all universities and organizations which are mentioned in the publications of 30 universities and RAS </a:t>
            </a:r>
          </a:p>
          <a:p>
            <a:r>
              <a:rPr lang="en-US" altLang="ru-RU" sz="2400" dirty="0" smtClean="0">
                <a:latin typeface="Calibri" pitchFamily="34" charset="0"/>
              </a:rPr>
              <a:t>2) consists of only 30 universities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339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990600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 smtClean="0">
                <a:solidFill>
                  <a:srgbClr val="008000"/>
                </a:solidFill>
                <a:latin typeface="Calibri" pitchFamily="34" charset="0"/>
              </a:rPr>
              <a:t>Number of publications with one author and 1 to 3 affiliations</a:t>
            </a:r>
            <a:endParaRPr lang="ru-RU" sz="29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14340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1500174"/>
            <a:ext cx="414340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6043" y="5229200"/>
            <a:ext cx="7887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in both group more often one author has one affiliation</a:t>
            </a:r>
          </a:p>
          <a:p>
            <a:r>
              <a:rPr lang="en-US" dirty="0" smtClean="0">
                <a:latin typeface="Calibri" pitchFamily="34" charset="0"/>
              </a:rPr>
              <a:t>-in </a:t>
            </a:r>
            <a:r>
              <a:rPr lang="en-US" dirty="0">
                <a:latin typeface="Calibri" pitchFamily="34" charset="0"/>
              </a:rPr>
              <a:t>5-100 universities the number of solo publications with 2 and 3 affiliations has become much higher than in the control group since 2014 </a:t>
            </a:r>
          </a:p>
        </p:txBody>
      </p:sp>
    </p:spTree>
    <p:extLst>
      <p:ext uri="{BB962C8B-B14F-4D97-AF65-F5344CB8AC3E}">
        <p14:creationId xmlns:p14="http://schemas.microsoft.com/office/powerpoint/2010/main" val="8925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Calibri" pitchFamily="34" charset="0"/>
              </a:rPr>
              <a:t>Number of publications with one author and 2-3 affiliations one of which is foreign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571612"/>
            <a:ext cx="4247837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09415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93095" y="5402833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2013 to 2016 5-100 universities increased in three time number of solo publications, written in co-authorship with foreign organizations</a:t>
            </a:r>
          </a:p>
          <a:p>
            <a:r>
              <a:rPr lang="en-US" dirty="0"/>
              <a:t>In control group the number of solo publications with foreign has changed slightly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4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Number of publications written in collaboration with other organizations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507207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itchFamily="34" charset="0"/>
              </a:rPr>
              <a:t>Before starting the project both groups of universities have more join works with other Russian organizations than with foreign and RAS </a:t>
            </a:r>
          </a:p>
          <a:p>
            <a:pPr algn="just"/>
            <a:r>
              <a:rPr lang="en-US" dirty="0">
                <a:latin typeface="Calibri" pitchFamily="34" charset="0"/>
              </a:rPr>
              <a:t>Since </a:t>
            </a:r>
            <a:r>
              <a:rPr lang="en-US" dirty="0" smtClean="0">
                <a:latin typeface="Calibri" pitchFamily="34" charset="0"/>
              </a:rPr>
              <a:t>2013 in </a:t>
            </a:r>
            <a:r>
              <a:rPr lang="en-US" dirty="0">
                <a:latin typeface="Calibri" pitchFamily="34" charset="0"/>
              </a:rPr>
              <a:t>5-100 universities the number of join publications </a:t>
            </a:r>
            <a:r>
              <a:rPr lang="en-US" dirty="0" smtClean="0">
                <a:latin typeface="Calibri" pitchFamily="34" charset="0"/>
              </a:rPr>
              <a:t>with RAS and foreign </a:t>
            </a:r>
            <a:r>
              <a:rPr lang="en-US" dirty="0">
                <a:latin typeface="Calibri" pitchFamily="34" charset="0"/>
              </a:rPr>
              <a:t>organizations has become more than with </a:t>
            </a:r>
            <a:r>
              <a:rPr lang="en-US" dirty="0" smtClean="0">
                <a:latin typeface="Calibri" pitchFamily="34" charset="0"/>
              </a:rPr>
              <a:t>Russian organizations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77271"/>
              </p:ext>
            </p:extLst>
          </p:nvPr>
        </p:nvGraphicFramePr>
        <p:xfrm>
          <a:off x="428596" y="1357298"/>
          <a:ext cx="7148484" cy="3450221"/>
        </p:xfrm>
        <a:graphic>
          <a:graphicData uri="http://schemas.openxmlformats.org/drawingml/2006/table">
            <a:tbl>
              <a:tblPr/>
              <a:tblGrid>
                <a:gridCol w="1348579"/>
                <a:gridCol w="774497"/>
                <a:gridCol w="685257"/>
                <a:gridCol w="765909"/>
                <a:gridCol w="765909"/>
                <a:gridCol w="702083"/>
                <a:gridCol w="765909"/>
                <a:gridCol w="702083"/>
                <a:gridCol w="638258"/>
              </a:tblGrid>
              <a:tr h="425281">
                <a:tc>
                  <a:txBody>
                    <a:bodyPr/>
                    <a:lstStyle/>
                    <a:p>
                      <a:pPr marL="529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SimSun"/>
                          <a:cs typeface="Tahoma"/>
                        </a:rPr>
                        <a:t>2010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ahoma"/>
                        </a:rPr>
                        <a:t>2011</a:t>
                      </a:r>
                      <a:endParaRPr lang="ru-RU" sz="16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SimSun"/>
                          <a:cs typeface="Tahoma"/>
                        </a:rPr>
                        <a:t>2012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SimSun"/>
                          <a:cs typeface="Tahoma"/>
                        </a:rPr>
                        <a:t>2013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SimSun"/>
                          <a:cs typeface="Tahoma"/>
                        </a:rPr>
                        <a:t>2014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2015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8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With Russian organizations without RAS</a:t>
                      </a:r>
                      <a:endParaRPr lang="ru-RU" sz="1600" b="1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5-100</a:t>
                      </a:r>
                      <a:endParaRPr lang="ru-RU" sz="1600" b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11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87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12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75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1481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1679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2085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2742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2879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553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Control group</a:t>
                      </a:r>
                      <a:endParaRPr lang="ru-RU" sz="1600" b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2520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2418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2591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2511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2704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3235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2058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8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With foreign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organizations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without RAS</a:t>
                      </a:r>
                      <a:endParaRPr lang="ru-RU" sz="1600" b="1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5-100</a:t>
                      </a:r>
                      <a:endParaRPr lang="ru-RU" sz="1600" b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473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565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709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957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1577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2897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2897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553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Control group</a:t>
                      </a:r>
                      <a:endParaRPr lang="ru-RU" sz="1600" b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1378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1386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1456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1540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1683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1914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1216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With RAS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 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without foreign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 </a:t>
                      </a:r>
                      <a:endParaRPr lang="ru-RU" sz="1600" b="1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5-100</a:t>
                      </a:r>
                      <a:endParaRPr lang="ru-RU" sz="1600" b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934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1171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1225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1656 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2352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3350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3594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553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Control group</a:t>
                      </a:r>
                      <a:endParaRPr lang="ru-RU" sz="1600" b="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1044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1138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1233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1306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1521</a:t>
                      </a:r>
                      <a:endParaRPr lang="ru-RU" sz="16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1830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1139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85725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itchFamily="34" charset="0"/>
              </a:rPr>
              <a:t>Quality difference</a:t>
            </a:r>
            <a:r>
              <a:rPr lang="ru-RU" sz="2800" b="1" dirty="0">
                <a:solidFill>
                  <a:srgbClr val="008000"/>
                </a:solidFill>
                <a:latin typeface="Calibri" pitchFamily="34" charset="0"/>
              </a:rPr>
              <a:t>: </a:t>
            </a:r>
            <a:r>
              <a:rPr lang="en-US" sz="2800" b="1" dirty="0">
                <a:solidFill>
                  <a:srgbClr val="008000"/>
                </a:solidFill>
                <a:latin typeface="Calibri" pitchFamily="34" charset="0"/>
              </a:rPr>
              <a:t>Q4 prevalence in domestic collaboration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135729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Number of Q1 and Q4 publications written in collaboration with Russian organizations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357826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both group collaborations with other Russian organizations is higher in Q4 than Q1</a:t>
            </a:r>
          </a:p>
          <a:p>
            <a:r>
              <a:rPr lang="en-US" dirty="0" smtClean="0"/>
              <a:t>Although in 5-100 universities the </a:t>
            </a:r>
            <a:r>
              <a:rPr lang="en-US" dirty="0"/>
              <a:t>number of Q1 publications has twice increased since 2013 to </a:t>
            </a:r>
            <a:r>
              <a:rPr lang="en-US" dirty="0" smtClean="0"/>
              <a:t>201</a:t>
            </a:r>
            <a:r>
              <a:rPr lang="ru-RU" dirty="0"/>
              <a:t>6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28" y="1699282"/>
            <a:ext cx="4214842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919" y="1699282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429684" cy="9191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Qua</a:t>
            </a:r>
            <a:r>
              <a:rPr lang="en-US" sz="3100" b="1" dirty="0">
                <a:solidFill>
                  <a:srgbClr val="008000"/>
                </a:solidFill>
                <a:latin typeface="Calibri" pitchFamily="34" charset="0"/>
              </a:rPr>
              <a:t>lity difference</a:t>
            </a:r>
            <a:r>
              <a:rPr lang="ru-RU" sz="3100" b="1" dirty="0">
                <a:solidFill>
                  <a:srgbClr val="008000"/>
                </a:solidFill>
                <a:latin typeface="Calibri" pitchFamily="34" charset="0"/>
              </a:rPr>
              <a:t>:</a:t>
            </a:r>
            <a:r>
              <a:rPr lang="en-US" sz="3100" b="1" dirty="0">
                <a:solidFill>
                  <a:srgbClr val="008000"/>
                </a:solidFill>
                <a:latin typeface="Calibri" pitchFamily="34" charset="0"/>
              </a:rPr>
              <a:t> international collaboration is prolific for Q1-output</a:t>
            </a:r>
            <a:endParaRPr lang="ru-RU" sz="3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58" y="150017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Number of Q1 and Q4 publications written in collaboration with foreign institutions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14351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 both universities groups Q1-publications prevail</a:t>
            </a:r>
          </a:p>
          <a:p>
            <a:r>
              <a:rPr lang="en-US" dirty="0">
                <a:latin typeface="Calibri" pitchFamily="34" charset="0"/>
              </a:rPr>
              <a:t>In 5-100 universities number of Q1 publications written in co-authorship with foreign organizations increase during all period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832777"/>
            <a:ext cx="4062526" cy="30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2078" y="1853844"/>
            <a:ext cx="4074378" cy="299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63339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itchFamily="34" charset="0"/>
              </a:rPr>
              <a:t>Quality difference</a:t>
            </a:r>
            <a:r>
              <a:rPr lang="ru-RU" sz="2800" b="1" dirty="0">
                <a:solidFill>
                  <a:srgbClr val="008000"/>
                </a:solidFill>
                <a:latin typeface="Calibri" pitchFamily="34" charset="0"/>
              </a:rPr>
              <a:t>:</a:t>
            </a:r>
            <a:r>
              <a:rPr lang="en-US" sz="2800" b="1" dirty="0">
                <a:solidFill>
                  <a:srgbClr val="008000"/>
                </a:solidFill>
                <a:latin typeface="Calibri" pitchFamily="34" charset="0"/>
              </a:rPr>
              <a:t> growth quality in collaboration with RAS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35729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Number of Q1 and Q4 publications written in collaboration with RAS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21495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Q4 –output prevails in both groups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since 2014 5-100 universities increased collaborations with RAS in Q4 segment</a:t>
            </a:r>
          </a:p>
          <a:p>
            <a:r>
              <a:rPr lang="en-US" dirty="0" smtClean="0">
                <a:latin typeface="Calibri" pitchFamily="34" charset="0"/>
              </a:rPr>
              <a:t>- at the same time, from 2014 to 201</a:t>
            </a:r>
            <a:r>
              <a:rPr lang="ru-RU" smtClean="0">
                <a:latin typeface="Calibri" pitchFamily="34" charset="0"/>
              </a:rPr>
              <a:t>6</a:t>
            </a:r>
            <a:r>
              <a:rPr lang="en-US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in universities 5-100 number of Q1 publications with RAS doubled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7" y="1832159"/>
            <a:ext cx="3786213" cy="27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929089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40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itchFamily="34" charset="0"/>
              </a:rPr>
              <a:t>Co-authorship network of Russian universities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23410"/>
              </p:ext>
            </p:extLst>
          </p:nvPr>
        </p:nvGraphicFramePr>
        <p:xfrm>
          <a:off x="500035" y="1196753"/>
          <a:ext cx="7024292" cy="3032290"/>
        </p:xfrm>
        <a:graphic>
          <a:graphicData uri="http://schemas.openxmlformats.org/drawingml/2006/table">
            <a:tbl>
              <a:tblPr/>
              <a:tblGrid>
                <a:gridCol w="14964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8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87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7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87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87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87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858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80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SimSun"/>
                          <a:cs typeface="Tahoma"/>
                        </a:rPr>
                        <a:t>2010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SimSun"/>
                          <a:cs typeface="Tahoma"/>
                        </a:rPr>
                        <a:t>2011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SimSun"/>
                          <a:cs typeface="Tahoma"/>
                        </a:rPr>
                        <a:t>2012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SimSun"/>
                          <a:cs typeface="Tahoma"/>
                        </a:rPr>
                        <a:t>2013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SimSun"/>
                          <a:cs typeface="Tahoma"/>
                        </a:rPr>
                        <a:t>2014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SimSun"/>
                          <a:cs typeface="Tahoma"/>
                        </a:rPr>
                        <a:t>2015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SimSun"/>
                          <a:cs typeface="Tahoma"/>
                        </a:rPr>
                        <a:t>2016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SimSun"/>
                          <a:cs typeface="Tahoma"/>
                        </a:rPr>
                        <a:t>Number of scientific organizations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ahoma"/>
                        </a:rPr>
                        <a:t>2217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SimSun"/>
                          <a:cs typeface="Tahoma"/>
                        </a:rPr>
                        <a:t>2302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SimSun"/>
                          <a:cs typeface="Tahoma"/>
                        </a:rPr>
                        <a:t>2371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ahoma"/>
                        </a:rPr>
                        <a:t>2632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ahoma"/>
                        </a:rPr>
                        <a:t>2820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ahoma"/>
                        </a:rPr>
                        <a:t>2954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SimSun"/>
                          <a:cs typeface="Tahoma"/>
                        </a:rPr>
                        <a:t>2642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SimSun"/>
                          <a:cs typeface="Tahoma"/>
                        </a:rPr>
                        <a:t>Number of publications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1156294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3137752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6219419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4847998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5112911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6325811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7257623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SimSun"/>
                          <a:cs typeface="Tahoma"/>
                        </a:rPr>
                        <a:t>Diameter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ahoma"/>
                        </a:rPr>
                        <a:t>7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ahoma"/>
                        </a:rPr>
                        <a:t>6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ahoma"/>
                        </a:rPr>
                        <a:t>6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ahoma"/>
                        </a:rPr>
                        <a:t>6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ahoma"/>
                        </a:rPr>
                        <a:t>5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ahoma"/>
                        </a:rPr>
                        <a:t>5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ahoma"/>
                        </a:rPr>
                        <a:t>5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SimSun"/>
                          <a:cs typeface="Tahoma"/>
                        </a:rPr>
                        <a:t>Mean distance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2.53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2.53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ahoma"/>
                        </a:rPr>
                        <a:t>2.4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ahoma"/>
                        </a:rPr>
                        <a:t>1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2.50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2.41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2.35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2.22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SimSun"/>
                          <a:cs typeface="Tahoma"/>
                        </a:rPr>
                        <a:t>Link </a:t>
                      </a:r>
                      <a:r>
                        <a:rPr lang="ru-RU" sz="1400" b="1" dirty="0" err="1" smtClean="0">
                          <a:latin typeface="Times New Roman"/>
                          <a:ea typeface="SimSun"/>
                          <a:cs typeface="Tahoma"/>
                        </a:rPr>
                        <a:t>density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0.079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0.215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0.42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7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0.33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3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0.351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0.434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0.498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6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SimSun"/>
                          <a:cs typeface="Tahoma"/>
                        </a:rPr>
                        <a:t>Average degree centrality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425.4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4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1159.56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2301.1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7</a:t>
                      </a:r>
                      <a:endParaRPr lang="ru-RU" sz="140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1792.89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1890.9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5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2339.83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ahoma"/>
                        </a:rPr>
                        <a:t>2685.33</a:t>
                      </a:r>
                      <a:endParaRPr lang="ru-RU" sz="1400" dirty="0">
                        <a:latin typeface="Calibri"/>
                        <a:ea typeface="SimSu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4286256"/>
            <a:ext cx="8072494" cy="2071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- for six years this network has significantly replenished</a:t>
            </a:r>
          </a:p>
          <a:p>
            <a:pPr algn="just"/>
            <a:r>
              <a:rPr lang="en-US" dirty="0"/>
              <a:t>- the number of links has increased to a greater extent than the number of nodes and the edge density has increased,  so universities have also collaborate with those who are already members of the network</a:t>
            </a:r>
          </a:p>
          <a:p>
            <a:pPr algn="just"/>
            <a:r>
              <a:rPr lang="en-US" dirty="0"/>
              <a:t>- in 2016 the co-authorship network of 30 Russian universities become more dense and coupled than in previous years: the number of scientific organizations has decreased, although the number of their join publications has increased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752" cy="100013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itchFamily="34" charset="0"/>
              </a:rPr>
              <a:t>Government university excellence initiatives across the world</a:t>
            </a:r>
            <a:endParaRPr lang="ru-RU" sz="28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12776"/>
            <a:ext cx="8672602" cy="528641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>
                <a:latin typeface="Calibri" pitchFamily="34" charset="0"/>
              </a:rPr>
              <a:t>Stimulate and regulate the educational and research activities in universities </a:t>
            </a:r>
            <a:r>
              <a:rPr lang="en-US" sz="1600" i="1" dirty="0">
                <a:latin typeface="Calibri" pitchFamily="34" charset="0"/>
              </a:rPr>
              <a:t>(</a:t>
            </a:r>
            <a:r>
              <a:rPr lang="en-US" sz="1600" i="1" dirty="0" err="1">
                <a:latin typeface="Calibri" pitchFamily="34" charset="0"/>
              </a:rPr>
              <a:t>Altbach</a:t>
            </a:r>
            <a:r>
              <a:rPr lang="en-US" sz="1600" i="1" dirty="0">
                <a:latin typeface="Calibri" pitchFamily="34" charset="0"/>
              </a:rPr>
              <a:t> &amp; </a:t>
            </a:r>
            <a:r>
              <a:rPr lang="en-US" sz="1600" i="1" dirty="0" err="1">
                <a:latin typeface="Calibri" pitchFamily="34" charset="0"/>
              </a:rPr>
              <a:t>Salmi</a:t>
            </a:r>
            <a:r>
              <a:rPr lang="en-US" sz="1600" i="1" dirty="0">
                <a:latin typeface="Calibri" pitchFamily="34" charset="0"/>
              </a:rPr>
              <a:t>, 2011) </a:t>
            </a:r>
          </a:p>
          <a:p>
            <a:r>
              <a:rPr lang="en-US" sz="2400" dirty="0">
                <a:latin typeface="Calibri" pitchFamily="34" charset="0"/>
              </a:rPr>
              <a:t>Enhance a research activity </a:t>
            </a:r>
            <a:r>
              <a:rPr lang="en-US" sz="1600" i="1" dirty="0">
                <a:latin typeface="Calibri" pitchFamily="34" charset="0"/>
              </a:rPr>
              <a:t>(Shin, 2009</a:t>
            </a:r>
            <a:r>
              <a:rPr lang="ru-RU" sz="1600" i="1" dirty="0">
                <a:latin typeface="Calibri" pitchFamily="34" charset="0"/>
              </a:rPr>
              <a:t>; </a:t>
            </a:r>
            <a:r>
              <a:rPr lang="da-DK" sz="1600" i="1" dirty="0">
                <a:latin typeface="Calibri" pitchFamily="34" charset="0"/>
              </a:rPr>
              <a:t>Turko et al</a:t>
            </a:r>
            <a:r>
              <a:rPr lang="en-US" sz="1600" i="1" dirty="0">
                <a:latin typeface="Calibri" pitchFamily="34" charset="0"/>
              </a:rPr>
              <a:t>,</a:t>
            </a:r>
            <a:r>
              <a:rPr lang="da-DK" sz="1600" i="1" dirty="0">
                <a:latin typeface="Calibri" pitchFamily="34" charset="0"/>
              </a:rPr>
              <a:t> 2016</a:t>
            </a:r>
            <a:r>
              <a:rPr lang="ru-RU" sz="1600" i="1" dirty="0">
                <a:latin typeface="Calibri" pitchFamily="34" charset="0"/>
              </a:rPr>
              <a:t>; </a:t>
            </a:r>
            <a:r>
              <a:rPr lang="en-US" sz="1600" i="1" dirty="0">
                <a:latin typeface="Calibri" pitchFamily="34" charset="0"/>
              </a:rPr>
              <a:t>Zhang, Patton, &amp; Kenney, 2013</a:t>
            </a:r>
            <a:r>
              <a:rPr lang="da-DK" sz="1600" i="1" dirty="0">
                <a:latin typeface="Calibri" pitchFamily="34" charset="0"/>
              </a:rPr>
              <a:t>)</a:t>
            </a:r>
          </a:p>
          <a:p>
            <a:r>
              <a:rPr lang="en-US" sz="2400" dirty="0">
                <a:latin typeface="Calibri" pitchFamily="34" charset="0"/>
              </a:rPr>
              <a:t>Induce scientific collaborations with other organizations, including foreign ones </a:t>
            </a:r>
            <a:r>
              <a:rPr lang="en-US" sz="1600" i="1" dirty="0">
                <a:latin typeface="Calibri" pitchFamily="34" charset="0"/>
              </a:rPr>
              <a:t>(</a:t>
            </a:r>
            <a:r>
              <a:rPr lang="en-US" sz="1600" i="1" dirty="0" err="1">
                <a:latin typeface="Calibri" pitchFamily="34" charset="0"/>
              </a:rPr>
              <a:t>Yonezawa</a:t>
            </a:r>
            <a:r>
              <a:rPr lang="en-US" sz="1600" i="1" dirty="0">
                <a:latin typeface="Calibri" pitchFamily="34" charset="0"/>
              </a:rPr>
              <a:t> &amp; </a:t>
            </a:r>
            <a:r>
              <a:rPr lang="en-US" sz="1600" i="1" dirty="0" err="1">
                <a:latin typeface="Calibri" pitchFamily="34" charset="0"/>
              </a:rPr>
              <a:t>Shimmi</a:t>
            </a:r>
            <a:r>
              <a:rPr lang="en-US" sz="1600" i="1" dirty="0">
                <a:latin typeface="Calibri" pitchFamily="34" charset="0"/>
              </a:rPr>
              <a:t>, 2015</a:t>
            </a:r>
            <a:r>
              <a:rPr lang="ru-RU" sz="1600" i="1" dirty="0">
                <a:latin typeface="Calibri" pitchFamily="34" charset="0"/>
              </a:rPr>
              <a:t>; </a:t>
            </a:r>
            <a:r>
              <a:rPr lang="en-US" sz="1600" i="1" dirty="0" err="1">
                <a:latin typeface="Calibri" pitchFamily="34" charset="0"/>
              </a:rPr>
              <a:t>Möller</a:t>
            </a:r>
            <a:r>
              <a:rPr lang="en-US" sz="1600" i="1" dirty="0">
                <a:latin typeface="Calibri" pitchFamily="34" charset="0"/>
              </a:rPr>
              <a:t>, Schmidt &amp; </a:t>
            </a:r>
            <a:r>
              <a:rPr lang="en-US" sz="1600" i="1" dirty="0" err="1">
                <a:latin typeface="Calibri" pitchFamily="34" charset="0"/>
              </a:rPr>
              <a:t>Hornbostel</a:t>
            </a:r>
            <a:r>
              <a:rPr lang="en-US" sz="1600" i="1" dirty="0">
                <a:latin typeface="Calibri" pitchFamily="34" charset="0"/>
              </a:rPr>
              <a:t>, 2016</a:t>
            </a:r>
            <a:r>
              <a:rPr lang="ru-RU" sz="1600" i="1" dirty="0">
                <a:latin typeface="Calibri" pitchFamily="34" charset="0"/>
              </a:rPr>
              <a:t>; </a:t>
            </a:r>
            <a:r>
              <a:rPr lang="da-DK" sz="1600" i="1" dirty="0">
                <a:latin typeface="Calibri" pitchFamily="34" charset="0"/>
              </a:rPr>
              <a:t>Guskov et al, 2018</a:t>
            </a:r>
            <a:r>
              <a:rPr lang="ru-RU" sz="1600" i="1" dirty="0">
                <a:latin typeface="Calibri" pitchFamily="34" charset="0"/>
              </a:rPr>
              <a:t>;</a:t>
            </a:r>
            <a:r>
              <a:rPr lang="en-US" sz="1600" i="1" dirty="0">
                <a:latin typeface="Calibri" pitchFamily="34" charset="0"/>
              </a:rPr>
              <a:t> Matveeva, </a:t>
            </a:r>
            <a:r>
              <a:rPr lang="en-US" sz="1600" i="1" dirty="0" err="1">
                <a:latin typeface="Calibri" pitchFamily="34" charset="0"/>
              </a:rPr>
              <a:t>Sterligov</a:t>
            </a:r>
            <a:r>
              <a:rPr lang="en-US" sz="1600" i="1" dirty="0">
                <a:latin typeface="Calibri" pitchFamily="34" charset="0"/>
              </a:rPr>
              <a:t> &amp; </a:t>
            </a:r>
            <a:r>
              <a:rPr lang="en-US" sz="1600" i="1" dirty="0" err="1">
                <a:latin typeface="Calibri" pitchFamily="34" charset="0"/>
              </a:rPr>
              <a:t>Yudkevich</a:t>
            </a:r>
            <a:r>
              <a:rPr lang="en-US" sz="1600" i="1" dirty="0">
                <a:latin typeface="Calibri" pitchFamily="34" charset="0"/>
              </a:rPr>
              <a:t>, 2019)</a:t>
            </a:r>
            <a:endParaRPr lang="da-DK" sz="16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pPr algn="ctr">
              <a:buNone/>
            </a:pPr>
            <a:r>
              <a:rPr lang="en-US" sz="2400" b="1" dirty="0">
                <a:latin typeface="Calibri" pitchFamily="34" charset="0"/>
              </a:rPr>
              <a:t>Have also influence on collaborations patterns of universities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401080" cy="8283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 pitchFamily="34" charset="0"/>
              </a:rPr>
              <a:t>Degree centralities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of two universities groups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1268759"/>
            <a:ext cx="4443581" cy="322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6755" y="5105111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Degree centrality 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- </a:t>
            </a:r>
            <a:r>
              <a:rPr lang="en-US" dirty="0">
                <a:latin typeface="Calibri" pitchFamily="34" charset="0"/>
              </a:rPr>
              <a:t>the</a:t>
            </a:r>
            <a:r>
              <a:rPr lang="ru-RU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number of scientific organizations with whom universities have join publications. It has significantly increased since 2013 in universities 5-100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247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 pitchFamily="34" charset="0"/>
              </a:rPr>
              <a:t>The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increase of the degree centrality by universities from 2010 to 2016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4" y="1445664"/>
            <a:ext cx="7619238" cy="34589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8000"/>
                </a:solidFill>
                <a:latin typeface="Calibri" pitchFamily="34" charset="0"/>
              </a:rPr>
              <a:t>Blockmodel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 structure of 30 Russian universities from 2010 to 2016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1142984"/>
            <a:ext cx="784185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Matrixes in 2010 and 2016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1082"/>
            <a:ext cx="4136886" cy="37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14421"/>
            <a:ext cx="4214842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Calibri" pitchFamily="34" charset="0"/>
              </a:rPr>
              <a:t>Blockmodels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for 2010 (left) and 2016 (right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</a:rPr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657350"/>
            <a:ext cx="2933700" cy="300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685925"/>
            <a:ext cx="2571750" cy="297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80526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</a:t>
            </a:r>
            <a:r>
              <a:rPr lang="en-US" dirty="0"/>
              <a:t>– strongly connected cluster, CW – weaker core cluster, P- peripheral </a:t>
            </a:r>
            <a:r>
              <a:rPr lang="en-US" dirty="0" smtClean="0"/>
              <a:t>clusters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8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Findings</a:t>
            </a:r>
            <a:endParaRPr lang="ru-RU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86808" cy="501397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libri" pitchFamily="34" charset="0"/>
              </a:rPr>
              <a:t>Since 2014 in 5-100 universities there is a growth of publications prepared in collaboration with other organizations</a:t>
            </a:r>
          </a:p>
          <a:p>
            <a:r>
              <a:rPr lang="en-US" sz="1800" dirty="0">
                <a:latin typeface="Calibri" pitchFamily="34" charset="0"/>
              </a:rPr>
              <a:t>Collaborations between universities in particular are in one person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Until 2013 inclusive in 5-100 universities prevailed cooperation with Russian universities and since 2014 number of papers written in collaboration with RAS increased as well</a:t>
            </a:r>
          </a:p>
          <a:p>
            <a:r>
              <a:rPr lang="en-US" sz="1800" dirty="0">
                <a:latin typeface="Calibri" pitchFamily="34" charset="0"/>
              </a:rPr>
              <a:t>5-100 universities intensified collaborations with other organization in both Q1 and Q4 segments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 Q1 segment 5-100 universities more often collaborate with foreign institutions than with Russian and RAS</a:t>
            </a:r>
          </a:p>
          <a:p>
            <a:r>
              <a:rPr lang="en-US" sz="1800" dirty="0" smtClean="0">
                <a:latin typeface="Calibri" pitchFamily="34" charset="0"/>
              </a:rPr>
              <a:t>Collaborations </a:t>
            </a:r>
            <a:r>
              <a:rPr lang="en-US" sz="1800" dirty="0">
                <a:latin typeface="Calibri" pitchFamily="34" charset="0"/>
              </a:rPr>
              <a:t>patterns of non-participating universities haven't changed significantly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Findings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01080" cy="493776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itchFamily="34" charset="0"/>
              </a:rPr>
              <a:t>Participating universities enhanced their positions in the co-authorship </a:t>
            </a:r>
            <a:r>
              <a:rPr lang="en-US" sz="2200" dirty="0" smtClean="0">
                <a:latin typeface="Calibri" pitchFamily="34" charset="0"/>
              </a:rPr>
              <a:t>network</a:t>
            </a:r>
            <a:endParaRPr lang="ru-RU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The </a:t>
            </a:r>
            <a:r>
              <a:rPr lang="en-US" sz="2200" dirty="0">
                <a:latin typeface="Calibri" pitchFamily="34" charset="0"/>
              </a:rPr>
              <a:t>most part of 5-100 universities has increased their positions in co-authorship network</a:t>
            </a:r>
            <a:r>
              <a:rPr lang="en-US" sz="2200" dirty="0" smtClean="0">
                <a:latin typeface="Calibri" pitchFamily="34" charset="0"/>
              </a:rPr>
              <a:t>. </a:t>
            </a:r>
            <a:r>
              <a:rPr lang="en-US" sz="2200" dirty="0">
                <a:latin typeface="Calibri" pitchFamily="34" charset="0"/>
              </a:rPr>
              <a:t>And the rate of growth in this group is more homogeneous than in the control group</a:t>
            </a:r>
          </a:p>
          <a:p>
            <a:r>
              <a:rPr lang="en-US" sz="2200" dirty="0">
                <a:latin typeface="Calibri" pitchFamily="34" charset="0"/>
              </a:rPr>
              <a:t>After the Project starting 5-100 and control group universities have also increased collaborations with each other</a:t>
            </a:r>
          </a:p>
          <a:p>
            <a:r>
              <a:rPr lang="en-US" sz="2200" dirty="0">
                <a:latin typeface="Calibri" pitchFamily="34" charset="0"/>
              </a:rPr>
              <a:t>Although participation in the Project stimulated universities intensified collaboration with each other in greater degree than with other Russian universities</a:t>
            </a:r>
            <a:endParaRPr lang="ru-RU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Discussion</a:t>
            </a:r>
            <a:endParaRPr lang="ru-RU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329642" cy="5013976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Calibri" pitchFamily="34" charset="0"/>
              </a:rPr>
              <a:t>Co-authorship doesn't reflect all collaboration between scholars</a:t>
            </a:r>
          </a:p>
          <a:p>
            <a:r>
              <a:rPr lang="en-US" dirty="0">
                <a:latin typeface="Calibri" pitchFamily="34" charset="0"/>
              </a:rPr>
              <a:t>The analyzed collaboration limited by publications’ </a:t>
            </a:r>
            <a:r>
              <a:rPr lang="en-US" dirty="0" smtClean="0">
                <a:latin typeface="Calibri" pitchFamily="34" charset="0"/>
              </a:rPr>
              <a:t>sample</a:t>
            </a:r>
          </a:p>
          <a:p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>
                <a:latin typeface="Calibri" pitchFamily="34" charset="0"/>
              </a:rPr>
              <a:t>There is a question about the stability of the intense scientific collaboration when Project 5-100 will be finished, as there are considerable financial costs connected to scientific </a:t>
            </a:r>
            <a:r>
              <a:rPr lang="en-US" dirty="0" smtClean="0">
                <a:latin typeface="Calibri" panose="020F0502020204030204" pitchFamily="34" charset="0"/>
              </a:rPr>
              <a:t>collaboration</a:t>
            </a:r>
            <a:endParaRPr lang="ru-RU" dirty="0">
              <a:latin typeface="Calibri" panose="020F0502020204030204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2400"/>
            <a:ext cx="8543956" cy="5619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The sample</a:t>
            </a:r>
            <a:endParaRPr lang="ru-RU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5072066" cy="50139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>
                <a:latin typeface="Calibri" pitchFamily="34" charset="0"/>
              </a:rPr>
              <a:t>Treatment group</a:t>
            </a:r>
          </a:p>
          <a:p>
            <a:pPr>
              <a:buNone/>
            </a:pPr>
            <a:r>
              <a:rPr lang="en-US" sz="2200" dirty="0">
                <a:latin typeface="Calibri" pitchFamily="34" charset="0"/>
              </a:rPr>
              <a:t>Far Eastern Federal University (FEFU)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US" sz="2200" dirty="0">
                <a:latin typeface="Calibri" pitchFamily="34" charset="0"/>
              </a:rPr>
              <a:t>Kazan Federal University (KFU)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US" sz="2200" dirty="0">
                <a:latin typeface="Calibri" pitchFamily="34" charset="0"/>
              </a:rPr>
              <a:t>Moscow Institute of Physics and Technology (MIPT),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GB" sz="2200" dirty="0">
                <a:latin typeface="Calibri" pitchFamily="34" charset="0"/>
              </a:rPr>
              <a:t>National University of Science &amp; Technology</a:t>
            </a:r>
            <a:r>
              <a:rPr lang="en-US" sz="2200" dirty="0">
                <a:latin typeface="Calibri" pitchFamily="34" charset="0"/>
              </a:rPr>
              <a:t> (MISIS)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US" sz="2200" dirty="0">
                <a:latin typeface="Calibri" pitchFamily="34" charset="0"/>
              </a:rPr>
              <a:t>National Research University Higher School of Economics (HSE)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US" sz="2200" dirty="0">
                <a:latin typeface="Calibri" pitchFamily="34" charset="0"/>
              </a:rPr>
              <a:t>National Research Tomsk State University (TSU)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US" sz="2200" dirty="0">
                <a:latin typeface="Calibri" pitchFamily="34" charset="0"/>
              </a:rPr>
              <a:t>National Research Tomsk Polytechnic University (TPU)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US" sz="2200" dirty="0">
                <a:latin typeface="Calibri" pitchFamily="34" charset="0"/>
              </a:rPr>
              <a:t>National Research Nuclear University (</a:t>
            </a:r>
            <a:r>
              <a:rPr lang="en-US" sz="2200" dirty="0" err="1">
                <a:latin typeface="Calibri" pitchFamily="34" charset="0"/>
              </a:rPr>
              <a:t>MEPhI</a:t>
            </a:r>
            <a:r>
              <a:rPr lang="en-US" sz="2200" dirty="0">
                <a:latin typeface="Calibri" pitchFamily="34" charset="0"/>
              </a:rPr>
              <a:t>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US" sz="2200" dirty="0" err="1">
                <a:latin typeface="Calibri" pitchFamily="34" charset="0"/>
              </a:rPr>
              <a:t>Lobachevsky</a:t>
            </a:r>
            <a:r>
              <a:rPr lang="en-US" sz="2200" dirty="0">
                <a:latin typeface="Calibri" pitchFamily="34" charset="0"/>
              </a:rPr>
              <a:t> State University of Nizhny Novgorod (UNN)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US" sz="2200" dirty="0">
                <a:latin typeface="Calibri" pitchFamily="34" charset="0"/>
              </a:rPr>
              <a:t>Novosibirsk State University (NSU)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GB" sz="2200" dirty="0">
                <a:latin typeface="Calibri" pitchFamily="34" charset="0"/>
              </a:rPr>
              <a:t>Samara National Research University (SSAU)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GB" sz="2200" dirty="0">
                <a:latin typeface="Calibri" pitchFamily="34" charset="0"/>
              </a:rPr>
              <a:t>St. Petersburg State </a:t>
            </a:r>
            <a:r>
              <a:rPr lang="en-GB" sz="2200" dirty="0" err="1">
                <a:latin typeface="Calibri" pitchFamily="34" charset="0"/>
              </a:rPr>
              <a:t>Polytechnical</a:t>
            </a:r>
            <a:r>
              <a:rPr lang="en-GB" sz="2200" dirty="0">
                <a:latin typeface="Calibri" pitchFamily="34" charset="0"/>
              </a:rPr>
              <a:t> University (</a:t>
            </a:r>
            <a:r>
              <a:rPr lang="en-GB" sz="2200" dirty="0" err="1">
                <a:latin typeface="Calibri" pitchFamily="34" charset="0"/>
              </a:rPr>
              <a:t>SPbGPU</a:t>
            </a:r>
            <a:r>
              <a:rPr lang="en-GB" sz="2200" dirty="0">
                <a:latin typeface="Calibri" pitchFamily="34" charset="0"/>
              </a:rPr>
              <a:t>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GB" sz="2200" dirty="0">
                <a:latin typeface="Calibri" pitchFamily="34" charset="0"/>
              </a:rPr>
              <a:t>St. Petersburg State </a:t>
            </a:r>
            <a:r>
              <a:rPr lang="en-GB" sz="2200" dirty="0" err="1">
                <a:latin typeface="Calibri" pitchFamily="34" charset="0"/>
              </a:rPr>
              <a:t>Electrotechnical</a:t>
            </a:r>
            <a:r>
              <a:rPr lang="en-GB" sz="2200" dirty="0">
                <a:latin typeface="Calibri" pitchFamily="34" charset="0"/>
              </a:rPr>
              <a:t> University (LETI)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GB" sz="2200" dirty="0">
                <a:latin typeface="Calibri" pitchFamily="34" charset="0"/>
              </a:rPr>
              <a:t>St. Petersburg State University of Information Technologies (ITMO)</a:t>
            </a:r>
            <a:endParaRPr lang="ru-RU" sz="2200" dirty="0">
              <a:latin typeface="Calibri" pitchFamily="34" charset="0"/>
            </a:endParaRPr>
          </a:p>
          <a:p>
            <a:pPr>
              <a:buNone/>
            </a:pPr>
            <a:r>
              <a:rPr lang="en-GB" sz="2200" dirty="0">
                <a:latin typeface="Calibri" pitchFamily="34" charset="0"/>
              </a:rPr>
              <a:t>Ural Federal University (UFU)</a:t>
            </a:r>
            <a:endParaRPr lang="ru-RU" sz="2200" b="1" dirty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1142985"/>
            <a:ext cx="41433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Control group</a:t>
            </a:r>
          </a:p>
          <a:p>
            <a:r>
              <a:rPr lang="en-US" sz="1400" dirty="0">
                <a:latin typeface="Calibri" pitchFamily="34" charset="0"/>
              </a:rPr>
              <a:t>Baltic Federal University (BFU)</a:t>
            </a:r>
          </a:p>
          <a:p>
            <a:r>
              <a:rPr lang="en-GB" sz="1400" dirty="0">
                <a:latin typeface="Calibri" pitchFamily="34" charset="0"/>
              </a:rPr>
              <a:t>North-Eastern Federal University in Yakutsk (NEFU)</a:t>
            </a:r>
          </a:p>
          <a:p>
            <a:r>
              <a:rPr lang="en-GB" sz="1400" dirty="0">
                <a:latin typeface="Calibri" pitchFamily="34" charset="0"/>
              </a:rPr>
              <a:t>Peoples Friendship University of Russia (RUDN)</a:t>
            </a:r>
          </a:p>
          <a:p>
            <a:r>
              <a:rPr lang="en-GB" sz="1400" dirty="0">
                <a:latin typeface="Calibri" pitchFamily="34" charset="0"/>
              </a:rPr>
              <a:t>Siberian Federal University (</a:t>
            </a:r>
            <a:r>
              <a:rPr lang="en-GB" sz="1400" dirty="0" err="1">
                <a:latin typeface="Calibri" pitchFamily="34" charset="0"/>
              </a:rPr>
              <a:t>SibFU</a:t>
            </a:r>
            <a:r>
              <a:rPr lang="en-GB" sz="1400" dirty="0">
                <a:latin typeface="Calibri" pitchFamily="34" charset="0"/>
              </a:rPr>
              <a:t>)</a:t>
            </a:r>
          </a:p>
          <a:p>
            <a:r>
              <a:rPr lang="en-GB" sz="1400" dirty="0">
                <a:latin typeface="Calibri" pitchFamily="34" charset="0"/>
              </a:rPr>
              <a:t>Tyumen State University (</a:t>
            </a:r>
            <a:r>
              <a:rPr lang="en-GB" sz="1400" dirty="0" err="1">
                <a:latin typeface="Calibri" pitchFamily="34" charset="0"/>
              </a:rPr>
              <a:t>TyUU</a:t>
            </a:r>
            <a:r>
              <a:rPr lang="en-GB" sz="1400" dirty="0">
                <a:latin typeface="Calibri" pitchFamily="34" charset="0"/>
              </a:rPr>
              <a:t>)</a:t>
            </a:r>
          </a:p>
          <a:p>
            <a:r>
              <a:rPr lang="en-GB" sz="1400" dirty="0">
                <a:latin typeface="Calibri" pitchFamily="34" charset="0"/>
              </a:rPr>
              <a:t>South Ural State University (SUSU)</a:t>
            </a:r>
          </a:p>
          <a:p>
            <a:r>
              <a:rPr lang="en-GB" sz="1400" dirty="0">
                <a:latin typeface="Calibri" pitchFamily="34" charset="0"/>
              </a:rPr>
              <a:t>Moscow Aviation Institute (MAI)</a:t>
            </a:r>
          </a:p>
          <a:p>
            <a:r>
              <a:rPr lang="en-GB" sz="1400" dirty="0">
                <a:latin typeface="Calibri" pitchFamily="34" charset="0"/>
              </a:rPr>
              <a:t>Perm National Research Polytechnic University (PGTU)</a:t>
            </a:r>
          </a:p>
          <a:p>
            <a:r>
              <a:rPr lang="en-GB" sz="1400" dirty="0">
                <a:latin typeface="Calibri" pitchFamily="34" charset="0"/>
              </a:rPr>
              <a:t>Saratov State University (SSU)</a:t>
            </a:r>
          </a:p>
          <a:p>
            <a:r>
              <a:rPr lang="en-GB" sz="1400" dirty="0">
                <a:latin typeface="Calibri" pitchFamily="34" charset="0"/>
              </a:rPr>
              <a:t>Southern Federal University (SFU)</a:t>
            </a:r>
          </a:p>
          <a:p>
            <a:r>
              <a:rPr lang="en-GB" sz="1400" dirty="0">
                <a:latin typeface="Calibri" pitchFamily="34" charset="0"/>
              </a:rPr>
              <a:t>Bauman Moscow State Technical University (MSTU), </a:t>
            </a:r>
          </a:p>
          <a:p>
            <a:r>
              <a:rPr lang="en-GB" sz="1400" dirty="0">
                <a:latin typeface="Calibri" pitchFamily="34" charset="0"/>
              </a:rPr>
              <a:t>Voronezh State University (VSU)</a:t>
            </a:r>
          </a:p>
          <a:p>
            <a:r>
              <a:rPr lang="en-GB" sz="1400" dirty="0">
                <a:latin typeface="Calibri" pitchFamily="34" charset="0"/>
              </a:rPr>
              <a:t>Ufa State Aviation Technical University (UGATU)</a:t>
            </a:r>
          </a:p>
          <a:p>
            <a:r>
              <a:rPr lang="en-GB" sz="1400" dirty="0">
                <a:latin typeface="Calibri" pitchFamily="34" charset="0"/>
              </a:rPr>
              <a:t>Moscow State University (MSU)</a:t>
            </a:r>
          </a:p>
          <a:p>
            <a:r>
              <a:rPr lang="en-US" sz="1400" dirty="0">
                <a:latin typeface="Calibri" pitchFamily="34" charset="0"/>
              </a:rPr>
              <a:t>St. Petersburg state University (</a:t>
            </a:r>
            <a:r>
              <a:rPr lang="en-GB" sz="1400" dirty="0" err="1">
                <a:latin typeface="Calibri" pitchFamily="34" charset="0"/>
              </a:rPr>
              <a:t>SPbGPU</a:t>
            </a:r>
            <a:r>
              <a:rPr lang="en-US" sz="1400" dirty="0">
                <a:latin typeface="Calibri" pitchFamily="34" charset="0"/>
              </a:rPr>
              <a:t>)</a:t>
            </a:r>
            <a:endParaRPr lang="en-GB" sz="1400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501122" cy="7048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itchFamily="34" charset="0"/>
              </a:rPr>
              <a:t>Russian case – the project  “5-100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”</a:t>
            </a:r>
            <a:endParaRPr lang="ru-RU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39624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>
                <a:latin typeface="Calibri" pitchFamily="34" charset="0"/>
              </a:rPr>
              <a:t>- was </a:t>
            </a:r>
            <a:r>
              <a:rPr lang="en-US" sz="2400" i="1" dirty="0">
                <a:latin typeface="Calibri" pitchFamily="34" charset="0"/>
              </a:rPr>
              <a:t>launched in May 2013 </a:t>
            </a:r>
            <a:r>
              <a:rPr lang="en-US" sz="2400" dirty="0">
                <a:latin typeface="Calibri" pitchFamily="34" charset="0"/>
              </a:rPr>
              <a:t>to improve the competitive position and visibility of a group of leading Russian universities at the global academic market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>
                <a:latin typeface="Calibri" pitchFamily="34" charset="0"/>
              </a:rPr>
              <a:t>- </a:t>
            </a:r>
            <a:r>
              <a:rPr lang="en-US" sz="2400" i="1" dirty="0">
                <a:latin typeface="Calibri" pitchFamily="34" charset="0"/>
              </a:rPr>
              <a:t>includes 21 universities </a:t>
            </a:r>
            <a:r>
              <a:rPr lang="en-US" sz="2400" dirty="0">
                <a:latin typeface="Calibri" pitchFamily="34" charset="0"/>
              </a:rPr>
              <a:t>(15 universities from 2013 and 6 from 2015)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>
                <a:latin typeface="Calibri" pitchFamily="34" charset="0"/>
              </a:rPr>
              <a:t>- provides funds on a competitive basis with permanent monitoring of short-term achievements</a:t>
            </a:r>
            <a:endParaRPr lang="ru-RU" sz="2400" dirty="0">
              <a:latin typeface="Calibri" pitchFamily="34" charset="0"/>
            </a:endParaRP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>
                <a:latin typeface="Calibri" pitchFamily="34" charset="0"/>
              </a:rPr>
              <a:t>- </a:t>
            </a:r>
            <a:r>
              <a:rPr lang="en-US" sz="2400" i="1" dirty="0">
                <a:latin typeface="Calibri" pitchFamily="34" charset="0"/>
              </a:rPr>
              <a:t>key indicators </a:t>
            </a:r>
            <a:r>
              <a:rPr lang="en-US" sz="2400" dirty="0">
                <a:latin typeface="Calibri" pitchFamily="34" charset="0"/>
              </a:rPr>
              <a:t>include </a:t>
            </a:r>
            <a:r>
              <a:rPr lang="en-US" sz="2400" i="1" dirty="0">
                <a:latin typeface="Calibri" pitchFamily="34" charset="0"/>
              </a:rPr>
              <a:t>number of peer-reviewed publications and citations per capita</a:t>
            </a:r>
          </a:p>
          <a:p>
            <a:endParaRPr lang="en-US" sz="2000" dirty="0"/>
          </a:p>
          <a:p>
            <a:pPr algn="ctr">
              <a:buNone/>
            </a:pPr>
            <a:r>
              <a:rPr lang="en-US" sz="2400" b="1" dirty="0">
                <a:latin typeface="Calibri" pitchFamily="34" charset="0"/>
              </a:rPr>
              <a:t>Has a significant impact on the publication activity of participating universities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sz="1600" i="1" dirty="0">
                <a:latin typeface="Calibri" pitchFamily="34" charset="0"/>
              </a:rPr>
              <a:t>(</a:t>
            </a:r>
            <a:r>
              <a:rPr lang="en-US" sz="1600" i="1" dirty="0" err="1">
                <a:latin typeface="Calibri" pitchFamily="34" charset="0"/>
              </a:rPr>
              <a:t>Turko</a:t>
            </a:r>
            <a:r>
              <a:rPr lang="en-US" sz="1600" i="1" dirty="0">
                <a:latin typeface="Calibri" pitchFamily="34" charset="0"/>
              </a:rPr>
              <a:t> T et al., 2016, </a:t>
            </a:r>
            <a:r>
              <a:rPr lang="en-US" sz="1600" i="1" dirty="0" err="1">
                <a:latin typeface="Calibri" pitchFamily="34" charset="0"/>
              </a:rPr>
              <a:t>Poldin</a:t>
            </a:r>
            <a:r>
              <a:rPr lang="en-US" sz="1600" i="1" dirty="0">
                <a:latin typeface="Calibri" pitchFamily="34" charset="0"/>
              </a:rPr>
              <a:t> et al., 2017, </a:t>
            </a:r>
            <a:r>
              <a:rPr lang="en-US" sz="1600" i="1" dirty="0" err="1">
                <a:latin typeface="Calibri" pitchFamily="34" charset="0"/>
              </a:rPr>
              <a:t>Agasisti</a:t>
            </a:r>
            <a:r>
              <a:rPr lang="en-US" sz="1600" i="1" dirty="0">
                <a:latin typeface="Calibri" pitchFamily="34" charset="0"/>
              </a:rPr>
              <a:t> et al, 2018</a:t>
            </a:r>
            <a:r>
              <a:rPr lang="ru-RU" sz="1600" i="1" dirty="0">
                <a:latin typeface="Calibri" pitchFamily="34" charset="0"/>
              </a:rPr>
              <a:t>; </a:t>
            </a:r>
            <a:r>
              <a:rPr lang="en-US" sz="1600" i="1" dirty="0">
                <a:latin typeface="Calibri" pitchFamily="34" charset="0"/>
              </a:rPr>
              <a:t>Matveeva,</a:t>
            </a:r>
            <a:r>
              <a:rPr lang="ru-RU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Sterligov</a:t>
            </a:r>
            <a:r>
              <a:rPr lang="ru-RU" sz="1600" i="1" dirty="0">
                <a:latin typeface="Calibri" pitchFamily="34" charset="0"/>
              </a:rPr>
              <a:t> </a:t>
            </a:r>
            <a:r>
              <a:rPr lang="en-US" sz="1600" i="1" dirty="0">
                <a:latin typeface="Calibri" pitchFamily="34" charset="0"/>
              </a:rPr>
              <a:t>&amp; </a:t>
            </a:r>
            <a:r>
              <a:rPr lang="en-US" sz="1600" i="1" dirty="0" err="1">
                <a:latin typeface="Calibri" pitchFamily="34" charset="0"/>
              </a:rPr>
              <a:t>Yudkevich</a:t>
            </a:r>
            <a:r>
              <a:rPr lang="en-US" sz="1600" i="1" dirty="0">
                <a:latin typeface="Calibri" pitchFamily="34" charset="0"/>
              </a:rPr>
              <a:t>, 2019 )</a:t>
            </a:r>
            <a:endParaRPr lang="ru-RU" sz="1600" i="1" dirty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7048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itchFamily="34" charset="0"/>
              </a:rPr>
              <a:t>Project  “5-100” and scientific collaboration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57158" y="1510798"/>
            <a:ext cx="8501122" cy="49425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itchFamily="34" charset="0"/>
              </a:rPr>
              <a:t>Participating universities have significantly increased the number of publications written in collaboration with Russian Academy of Sciences </a:t>
            </a:r>
            <a:r>
              <a:rPr lang="en-US" sz="1600" i="1" dirty="0">
                <a:latin typeface="Calibri" pitchFamily="34" charset="0"/>
              </a:rPr>
              <a:t>(Ivanov et al, 2016</a:t>
            </a:r>
            <a:r>
              <a:rPr lang="ru-RU" sz="1600" i="1" dirty="0">
                <a:latin typeface="Calibri" pitchFamily="34" charset="0"/>
              </a:rPr>
              <a:t>;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Mazov</a:t>
            </a:r>
            <a:r>
              <a:rPr lang="en-US" sz="1600" i="1" dirty="0">
                <a:latin typeface="Calibri" pitchFamily="34" charset="0"/>
              </a:rPr>
              <a:t> &amp; </a:t>
            </a:r>
            <a:r>
              <a:rPr lang="en-US" sz="1600" i="1" dirty="0" err="1">
                <a:latin typeface="Calibri" pitchFamily="34" charset="0"/>
              </a:rPr>
              <a:t>Gureev</a:t>
            </a:r>
            <a:r>
              <a:rPr lang="ru-RU" sz="1600" i="1" dirty="0">
                <a:latin typeface="Calibri" pitchFamily="34" charset="0"/>
              </a:rPr>
              <a:t> </a:t>
            </a:r>
            <a:r>
              <a:rPr lang="en-US" sz="1600" i="1" dirty="0">
                <a:latin typeface="Calibri" pitchFamily="34" charset="0"/>
              </a:rPr>
              <a:t>2017)</a:t>
            </a:r>
          </a:p>
          <a:p>
            <a:r>
              <a:rPr lang="en-US" sz="2200" dirty="0">
                <a:latin typeface="Calibri" pitchFamily="34" charset="0"/>
              </a:rPr>
              <a:t>Universities changed their publication strategies in favor of increasing the number of publications </a:t>
            </a:r>
            <a:r>
              <a:rPr lang="en-US" sz="1600" dirty="0">
                <a:latin typeface="Calibri" pitchFamily="34" charset="0"/>
              </a:rPr>
              <a:t>(</a:t>
            </a:r>
            <a:r>
              <a:rPr lang="da-DK" sz="1600" i="1" dirty="0">
                <a:latin typeface="Calibri" pitchFamily="34" charset="0"/>
              </a:rPr>
              <a:t>Guskov et al, 2018)</a:t>
            </a:r>
          </a:p>
          <a:p>
            <a:r>
              <a:rPr lang="en-US" sz="2200" dirty="0">
                <a:latin typeface="Calibri" pitchFamily="34" charset="0"/>
              </a:rPr>
              <a:t>Since 2013 the number of author affiliations and share of papers written in collaboration with other organizations have increased  </a:t>
            </a:r>
            <a:r>
              <a:rPr lang="en-US" sz="1600" i="1" dirty="0">
                <a:latin typeface="Calibri" pitchFamily="34" charset="0"/>
              </a:rPr>
              <a:t>(Matveeva,</a:t>
            </a:r>
            <a:r>
              <a:rPr lang="ru-RU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Sterligov</a:t>
            </a:r>
            <a:r>
              <a:rPr lang="ru-RU" sz="1600" i="1" dirty="0">
                <a:latin typeface="Calibri" pitchFamily="34" charset="0"/>
              </a:rPr>
              <a:t> </a:t>
            </a:r>
            <a:r>
              <a:rPr lang="en-US" sz="1600" i="1" dirty="0">
                <a:latin typeface="Calibri" pitchFamily="34" charset="0"/>
              </a:rPr>
              <a:t>&amp; </a:t>
            </a:r>
            <a:r>
              <a:rPr lang="en-US" sz="1600" i="1" dirty="0" err="1">
                <a:latin typeface="Calibri" pitchFamily="34" charset="0"/>
              </a:rPr>
              <a:t>Yudkevich</a:t>
            </a:r>
            <a:r>
              <a:rPr lang="en-US" sz="1600" i="1" dirty="0">
                <a:latin typeface="Calibri" pitchFamily="34" charset="0"/>
              </a:rPr>
              <a:t>, 2019)</a:t>
            </a:r>
          </a:p>
          <a:p>
            <a:endParaRPr lang="en-US" sz="1600" i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latin typeface="Calibri" pitchFamily="34" charset="0"/>
              </a:rPr>
              <a:t>the Project stimulate participating universities to intensified their collaborations with other organizations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704832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Our study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58204" cy="487110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What is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the structure of collaboration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 5-100 universities?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How it changed after the start of 5-100 Project?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altLang="ru-RU" dirty="0" smtClean="0">
                <a:latin typeface="Calibri" pitchFamily="34" charset="0"/>
              </a:rPr>
              <a:t>We </a:t>
            </a:r>
            <a:r>
              <a:rPr lang="en-US" altLang="ru-RU" dirty="0">
                <a:latin typeface="Calibri" pitchFamily="34" charset="0"/>
              </a:rPr>
              <a:t>analyze </a:t>
            </a:r>
            <a:r>
              <a:rPr lang="en-US" altLang="ru-RU" dirty="0" smtClean="0">
                <a:latin typeface="Calibri" pitchFamily="34" charset="0"/>
              </a:rPr>
              <a:t>dynamics of affiliations and the </a:t>
            </a:r>
            <a:r>
              <a:rPr lang="en-US" altLang="ru-RU" dirty="0">
                <a:latin typeface="Calibri" pitchFamily="34" charset="0"/>
              </a:rPr>
              <a:t>co-authorship networks of Russian universities before and after </a:t>
            </a:r>
            <a:r>
              <a:rPr lang="en-US" altLang="ru-RU" dirty="0" smtClean="0">
                <a:latin typeface="Calibri" pitchFamily="34" charset="0"/>
              </a:rPr>
              <a:t>Project 5-100</a:t>
            </a:r>
            <a:endParaRPr lang="en-US" altLang="ru-RU" dirty="0">
              <a:latin typeface="Calibri" pitchFamily="34" charset="0"/>
            </a:endParaRPr>
          </a:p>
          <a:p>
            <a:r>
              <a:rPr lang="en-US" altLang="ru-RU" dirty="0">
                <a:latin typeface="Calibri" pitchFamily="34" charset="0"/>
              </a:rPr>
              <a:t>We investigate </a:t>
            </a:r>
            <a:r>
              <a:rPr lang="en-US" altLang="ru-RU" dirty="0" smtClean="0">
                <a:latin typeface="Calibri" pitchFamily="34" charset="0"/>
              </a:rPr>
              <a:t>the rate of collaboration with other organizations, </a:t>
            </a:r>
            <a:r>
              <a:rPr lang="en-US" altLang="ru-RU" dirty="0">
                <a:latin typeface="Calibri" pitchFamily="34" charset="0"/>
              </a:rPr>
              <a:t>position of universities in the academic network and the structure of collaborations between the 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r>
              <a:rPr lang="en-US" altLang="ru-RU" b="1" dirty="0" smtClean="0">
                <a:solidFill>
                  <a:srgbClr val="008000"/>
                </a:solidFill>
                <a:latin typeface="Calibri" pitchFamily="34" charset="0"/>
              </a:rPr>
              <a:t>Background</a:t>
            </a:r>
            <a:r>
              <a:rPr lang="ru-RU" altLang="ru-RU" b="1" dirty="0" smtClean="0">
                <a:solidFill>
                  <a:srgbClr val="008000"/>
                </a:solidFill>
                <a:latin typeface="Calibri" pitchFamily="34" charset="0"/>
              </a:rPr>
              <a:t>: </a:t>
            </a:r>
            <a:r>
              <a:rPr lang="en-US" altLang="ru-RU" b="1" dirty="0" smtClean="0">
                <a:solidFill>
                  <a:srgbClr val="008000"/>
                </a:solidFill>
                <a:latin typeface="Calibri" pitchFamily="34" charset="0"/>
              </a:rPr>
              <a:t>Co-authorship</a:t>
            </a:r>
            <a:r>
              <a:rPr lang="ru-RU" altLang="ru-RU" b="1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ru-RU" b="1" dirty="0" smtClean="0">
                <a:solidFill>
                  <a:srgbClr val="008000"/>
                </a:solidFill>
                <a:latin typeface="Calibri" pitchFamily="34" charset="0"/>
              </a:rPr>
              <a:t>network</a:t>
            </a:r>
            <a:endParaRPr lang="ru-RU" altLang="ru-RU" b="1" dirty="0" smtClean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r>
              <a:rPr lang="en-US" altLang="ru-RU" dirty="0" smtClean="0">
                <a:latin typeface="Calibri" pitchFamily="34" charset="0"/>
              </a:rPr>
              <a:t>Co-authorship - observed form of scientific collaboration</a:t>
            </a:r>
          </a:p>
          <a:p>
            <a:r>
              <a:rPr lang="en-US" altLang="ru-RU" dirty="0" smtClean="0">
                <a:latin typeface="Calibri" pitchFamily="34" charset="0"/>
              </a:rPr>
              <a:t>Co-authorship network – graph constructed based on publications. </a:t>
            </a:r>
            <a:r>
              <a:rPr lang="en-US" altLang="ru-RU" dirty="0">
                <a:latin typeface="Calibri" pitchFamily="34" charset="0"/>
              </a:rPr>
              <a:t>N</a:t>
            </a:r>
            <a:r>
              <a:rPr lang="en-US" altLang="ru-RU" dirty="0" smtClean="0">
                <a:latin typeface="Calibri" pitchFamily="34" charset="0"/>
              </a:rPr>
              <a:t>odes are scientists or organizations, links – publications</a:t>
            </a:r>
          </a:p>
          <a:p>
            <a:r>
              <a:rPr lang="en-US" altLang="ru-RU" dirty="0" smtClean="0">
                <a:latin typeface="Calibri" pitchFamily="34" charset="0"/>
              </a:rPr>
              <a:t>Types </a:t>
            </a:r>
            <a:r>
              <a:rPr lang="en-US" altLang="ru-RU" dirty="0">
                <a:latin typeface="Calibri" pitchFamily="34" charset="0"/>
              </a:rPr>
              <a:t>of </a:t>
            </a:r>
            <a:r>
              <a:rPr lang="en-US" altLang="ru-RU" dirty="0" smtClean="0">
                <a:latin typeface="Calibri" pitchFamily="34" charset="0"/>
              </a:rPr>
              <a:t>networks</a:t>
            </a:r>
            <a:r>
              <a:rPr lang="ru-RU" altLang="ru-RU" dirty="0" smtClean="0">
                <a:latin typeface="Calibri" pitchFamily="34" charset="0"/>
              </a:rPr>
              <a:t>: (</a:t>
            </a:r>
            <a:r>
              <a:rPr lang="en-US" altLang="ru-RU" dirty="0" smtClean="0">
                <a:latin typeface="Calibri" pitchFamily="34" charset="0"/>
              </a:rPr>
              <a:t>un)weighted,(un)directed</a:t>
            </a:r>
          </a:p>
          <a:p>
            <a:pPr>
              <a:buFont typeface="Wingdings 3" pitchFamily="18" charset="2"/>
              <a:buNone/>
            </a:pPr>
            <a:r>
              <a:rPr lang="en-US" altLang="ru-RU" sz="2000" i="1" dirty="0" smtClean="0">
                <a:latin typeface="Calibri" pitchFamily="34" charset="0"/>
              </a:rPr>
              <a:t>Analysis of co-authorship networks allows</a:t>
            </a:r>
            <a:r>
              <a:rPr lang="ru-RU" altLang="ru-RU" sz="2000" i="1" dirty="0" smtClean="0"/>
              <a:t>:</a:t>
            </a:r>
          </a:p>
          <a:p>
            <a:r>
              <a:rPr lang="en-US" altLang="ru-RU" sz="1600" dirty="0" smtClean="0">
                <a:latin typeface="Calibri" pitchFamily="34" charset="0"/>
              </a:rPr>
              <a:t>To investigate the principles of knowledge distribution </a:t>
            </a:r>
            <a:r>
              <a:rPr lang="en-US" altLang="ru-RU" sz="1600" i="1" dirty="0" smtClean="0">
                <a:latin typeface="Calibri" pitchFamily="34" charset="0"/>
              </a:rPr>
              <a:t>(Newman</a:t>
            </a:r>
            <a:r>
              <a:rPr lang="ru-RU" altLang="ru-RU" sz="1600" i="1" dirty="0" smtClean="0"/>
              <a:t> </a:t>
            </a:r>
            <a:r>
              <a:rPr lang="en-US" altLang="ru-RU" sz="1600" i="1" dirty="0" smtClean="0">
                <a:latin typeface="Calibri" pitchFamily="34" charset="0"/>
              </a:rPr>
              <a:t>2004)</a:t>
            </a:r>
          </a:p>
          <a:p>
            <a:r>
              <a:rPr lang="en-US" altLang="ru-RU" sz="1600" dirty="0" smtClean="0">
                <a:latin typeface="Calibri" pitchFamily="34" charset="0"/>
              </a:rPr>
              <a:t>To specificity trends of collaboration in various scientific disciplines</a:t>
            </a:r>
            <a:r>
              <a:rPr lang="ru-RU" altLang="ru-RU" sz="1600" dirty="0" smtClean="0"/>
              <a:t> </a:t>
            </a:r>
            <a:r>
              <a:rPr lang="en-US" altLang="ru-RU" sz="1600" i="1" dirty="0" smtClean="0">
                <a:latin typeface="Calibri" pitchFamily="34" charset="0"/>
              </a:rPr>
              <a:t>(</a:t>
            </a:r>
            <a:r>
              <a:rPr lang="en-US" altLang="ru-RU" sz="1600" i="1" dirty="0" err="1" smtClean="0">
                <a:latin typeface="Calibri" pitchFamily="34" charset="0"/>
              </a:rPr>
              <a:t>Fafchamps</a:t>
            </a:r>
            <a:r>
              <a:rPr lang="en-US" altLang="ru-RU" sz="1600" i="1" dirty="0" smtClean="0">
                <a:latin typeface="Calibri" pitchFamily="34" charset="0"/>
              </a:rPr>
              <a:t> et al. 2010; Matveeva &amp; </a:t>
            </a:r>
            <a:r>
              <a:rPr lang="en-US" altLang="ru-RU" sz="1600" i="1" dirty="0" err="1" smtClean="0">
                <a:latin typeface="Calibri" pitchFamily="34" charset="0"/>
              </a:rPr>
              <a:t>Poldin</a:t>
            </a:r>
            <a:r>
              <a:rPr lang="en-US" altLang="ru-RU" sz="1600" i="1" dirty="0" smtClean="0">
                <a:latin typeface="Calibri" pitchFamily="34" charset="0"/>
              </a:rPr>
              <a:t> 2016),</a:t>
            </a:r>
          </a:p>
          <a:p>
            <a:r>
              <a:rPr lang="en-US" altLang="ru-RU" sz="1600" dirty="0" smtClean="0">
                <a:latin typeface="Calibri" pitchFamily="34" charset="0"/>
              </a:rPr>
              <a:t>To reveal correlation between the position of scientists in network and their efficiency expressed in citation </a:t>
            </a:r>
            <a:r>
              <a:rPr lang="en-US" altLang="ru-RU" sz="1600" i="1" dirty="0" smtClean="0">
                <a:latin typeface="Calibri" pitchFamily="34" charset="0"/>
              </a:rPr>
              <a:t>(</a:t>
            </a:r>
            <a:r>
              <a:rPr lang="en-US" altLang="ru-RU" sz="1600" i="1" dirty="0" err="1" smtClean="0">
                <a:latin typeface="Calibri" pitchFamily="34" charset="0"/>
              </a:rPr>
              <a:t>Abbasi</a:t>
            </a:r>
            <a:r>
              <a:rPr lang="en-US" altLang="ru-RU" sz="1600" i="1" dirty="0" smtClean="0">
                <a:latin typeface="Calibri" pitchFamily="34" charset="0"/>
              </a:rPr>
              <a:t> et al. 2011; </a:t>
            </a:r>
            <a:r>
              <a:rPr lang="en-US" altLang="ru-RU" sz="1600" i="1" dirty="0" err="1" smtClean="0">
                <a:latin typeface="Calibri" pitchFamily="34" charset="0"/>
              </a:rPr>
              <a:t>Badar</a:t>
            </a:r>
            <a:r>
              <a:rPr lang="en-US" altLang="ru-RU" sz="1600" i="1" dirty="0" smtClean="0">
                <a:latin typeface="Calibri" pitchFamily="34" charset="0"/>
              </a:rPr>
              <a:t> et al. 2015)</a:t>
            </a:r>
            <a:endParaRPr lang="ru-RU" altLang="ru-RU" sz="1600" i="1" dirty="0" smtClean="0"/>
          </a:p>
          <a:p>
            <a:r>
              <a:rPr lang="en-US" altLang="ru-RU" sz="1600" dirty="0" smtClean="0">
                <a:latin typeface="Calibri" pitchFamily="34" charset="0"/>
              </a:rPr>
              <a:t>To study the stability of clusters of co-authorship network in time </a:t>
            </a:r>
            <a:r>
              <a:rPr lang="en-US" altLang="ru-RU" sz="1600" i="1" dirty="0" smtClean="0">
                <a:latin typeface="Calibri" pitchFamily="34" charset="0"/>
              </a:rPr>
              <a:t>(</a:t>
            </a:r>
            <a:r>
              <a:rPr lang="en-US" altLang="ru-RU" sz="1600" i="1" dirty="0" err="1" smtClean="0">
                <a:latin typeface="Calibri" pitchFamily="34" charset="0"/>
              </a:rPr>
              <a:t>Cugmas</a:t>
            </a:r>
            <a:r>
              <a:rPr lang="en-US" altLang="ru-RU" sz="1600" i="1" dirty="0" smtClean="0">
                <a:latin typeface="Calibri" pitchFamily="34" charset="0"/>
              </a:rPr>
              <a:t>, DeLay, </a:t>
            </a:r>
            <a:r>
              <a:rPr lang="en-US" altLang="ru-RU" sz="1600" i="1" dirty="0" err="1" smtClean="0">
                <a:latin typeface="Calibri" pitchFamily="34" charset="0"/>
              </a:rPr>
              <a:t>Žiberna</a:t>
            </a:r>
            <a:r>
              <a:rPr lang="en-US" altLang="ru-RU" sz="1600" i="1" dirty="0" smtClean="0">
                <a:latin typeface="Calibri" pitchFamily="34" charset="0"/>
              </a:rPr>
              <a:t> &amp; </a:t>
            </a:r>
            <a:r>
              <a:rPr lang="en-US" altLang="ru-RU" sz="1600" i="1" dirty="0" err="1" smtClean="0">
                <a:latin typeface="Calibri" pitchFamily="34" charset="0"/>
              </a:rPr>
              <a:t>Ferligoj</a:t>
            </a:r>
            <a:r>
              <a:rPr lang="en-US" altLang="ru-RU" sz="1600" i="1" dirty="0" smtClean="0">
                <a:latin typeface="Calibri" pitchFamily="34" charset="0"/>
              </a:rPr>
              <a:t> 2019) </a:t>
            </a:r>
            <a:endParaRPr lang="ru-RU" altLang="ru-RU" sz="1600" i="1" dirty="0" smtClean="0"/>
          </a:p>
          <a:p>
            <a:pPr>
              <a:buFont typeface="Wingdings 3" pitchFamily="18" charset="2"/>
              <a:buNone/>
            </a:pPr>
            <a:endParaRPr lang="en-US" altLang="ru-RU" sz="1800" i="1" dirty="0" smtClean="0">
              <a:latin typeface="Calibri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9E7A24-48B1-4DC9-8918-E92342205735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3250" cy="648072"/>
          </a:xfrm>
        </p:spPr>
        <p:txBody>
          <a:bodyPr/>
          <a:lstStyle/>
          <a:p>
            <a:r>
              <a:rPr lang="en-US" altLang="ru-RU" b="1" dirty="0">
                <a:solidFill>
                  <a:srgbClr val="008000"/>
                </a:solidFill>
                <a:latin typeface="Calibri" pitchFamily="34" charset="0"/>
              </a:rPr>
              <a:t>Background</a:t>
            </a:r>
            <a:r>
              <a:rPr lang="ru-RU" altLang="ru-RU" b="1" dirty="0">
                <a:solidFill>
                  <a:srgbClr val="008000"/>
                </a:solidFill>
                <a:latin typeface="Calibri" pitchFamily="34" charset="0"/>
              </a:rPr>
              <a:t>: </a:t>
            </a:r>
            <a:r>
              <a:rPr lang="en-US" altLang="ru-RU" b="1" dirty="0" smtClean="0">
                <a:solidFill>
                  <a:srgbClr val="008000"/>
                </a:solidFill>
                <a:latin typeface="Calibri" pitchFamily="34" charset="0"/>
              </a:rPr>
              <a:t>Examples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3250" cy="5071839"/>
          </a:xfrm>
        </p:spPr>
        <p:txBody>
          <a:bodyPr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Co-author network is a graph in which authors of publications are nodes and their joint publications are links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Adjacency matrix for (3) </a:t>
            </a: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EA91D9F-F2B6-4911-9B17-0990D378A3A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70294"/>
            <a:ext cx="19526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29125"/>
            <a:ext cx="1944216" cy="154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0050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(1)Undirected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99892" y="4005064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(2)Directed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66068"/>
            <a:ext cx="172567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9656" y="3998615"/>
            <a:ext cx="273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(3)Weighted and directed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230425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0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en-US" altLang="ru-RU" b="1" dirty="0">
                <a:solidFill>
                  <a:srgbClr val="008000"/>
                </a:solidFill>
                <a:latin typeface="Calibri" pitchFamily="34" charset="0"/>
              </a:rPr>
              <a:t>Background</a:t>
            </a:r>
            <a:r>
              <a:rPr lang="ru-RU" altLang="ru-RU" b="1" dirty="0">
                <a:solidFill>
                  <a:srgbClr val="008000"/>
                </a:solidFill>
                <a:latin typeface="Calibri" pitchFamily="34" charset="0"/>
              </a:rPr>
              <a:t>: </a:t>
            </a:r>
            <a:r>
              <a:rPr lang="en-US" altLang="ru-RU" b="1" dirty="0" smtClean="0">
                <a:solidFill>
                  <a:srgbClr val="008000"/>
                </a:solidFill>
                <a:latin typeface="Calibri" pitchFamily="34" charset="0"/>
              </a:rPr>
              <a:t>Characteristics of the network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Diameter - </a:t>
            </a:r>
            <a:r>
              <a:rPr lang="en-US" dirty="0" smtClean="0"/>
              <a:t>maximum </a:t>
            </a:r>
            <a:r>
              <a:rPr lang="en-US" dirty="0"/>
              <a:t>distance between any pairs of </a:t>
            </a:r>
            <a:r>
              <a:rPr lang="en-US" dirty="0" smtClean="0"/>
              <a:t>nodes</a:t>
            </a:r>
          </a:p>
          <a:p>
            <a:r>
              <a:rPr lang="en-US" i="1" dirty="0" smtClean="0"/>
              <a:t>Mean distance </a:t>
            </a:r>
            <a:r>
              <a:rPr lang="en-US" dirty="0" smtClean="0"/>
              <a:t>characterizes </a:t>
            </a:r>
            <a:r>
              <a:rPr lang="en-US" dirty="0"/>
              <a:t>the distance between the network </a:t>
            </a:r>
            <a:r>
              <a:rPr lang="en-US" dirty="0" smtClean="0"/>
              <a:t>participants</a:t>
            </a:r>
          </a:p>
          <a:p>
            <a:r>
              <a:rPr lang="en-US" i="1" dirty="0" smtClean="0"/>
              <a:t>Density -</a:t>
            </a:r>
            <a:r>
              <a:rPr lang="en-US" dirty="0" smtClean="0"/>
              <a:t> </a:t>
            </a:r>
            <a:r>
              <a:rPr lang="en-US" dirty="0"/>
              <a:t>the proportion of available </a:t>
            </a:r>
            <a:r>
              <a:rPr lang="en-US" dirty="0" smtClean="0"/>
              <a:t>links</a:t>
            </a:r>
          </a:p>
          <a:p>
            <a:r>
              <a:rPr lang="en-US" i="1" dirty="0" smtClean="0"/>
              <a:t>Average </a:t>
            </a:r>
            <a:r>
              <a:rPr lang="en-US" i="1" dirty="0"/>
              <a:t>degree </a:t>
            </a:r>
            <a:r>
              <a:rPr lang="en-US" i="1" dirty="0" smtClean="0"/>
              <a:t>centrality - </a:t>
            </a:r>
            <a:r>
              <a:rPr lang="en-US" dirty="0" smtClean="0"/>
              <a:t>average </a:t>
            </a:r>
            <a:r>
              <a:rPr lang="en-US" dirty="0"/>
              <a:t>number of the universities with which a university has joint </a:t>
            </a:r>
            <a:r>
              <a:rPr lang="en-US" dirty="0" smtClean="0"/>
              <a:t>publications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7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lang="en-US" altLang="ru-RU" b="1" dirty="0">
                <a:solidFill>
                  <a:srgbClr val="008000"/>
                </a:solidFill>
                <a:latin typeface="Calibri" pitchFamily="34" charset="0"/>
              </a:rPr>
              <a:t>Background</a:t>
            </a:r>
            <a:r>
              <a:rPr lang="ru-RU" altLang="ru-RU" b="1" dirty="0">
                <a:solidFill>
                  <a:srgbClr val="008000"/>
                </a:solidFill>
                <a:latin typeface="Calibri" pitchFamily="34" charset="0"/>
              </a:rPr>
              <a:t>: </a:t>
            </a:r>
            <a:r>
              <a:rPr lang="en-US" altLang="ru-RU" b="1" dirty="0" err="1" smtClean="0">
                <a:solidFill>
                  <a:srgbClr val="008000"/>
                </a:solidFill>
                <a:latin typeface="Calibri" pitchFamily="34" charset="0"/>
              </a:rPr>
              <a:t>Blockmodeling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F0C1-8052-482A-AD8E-72B8C70DE14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0893"/>
            <a:ext cx="8136904" cy="525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001543"/>
            <a:ext cx="7996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Doreian</a:t>
            </a:r>
            <a:r>
              <a:rPr lang="en-US" sz="1400" dirty="0"/>
              <a:t>, P., </a:t>
            </a:r>
            <a:r>
              <a:rPr lang="en-US" sz="1400" dirty="0" err="1"/>
              <a:t>Batagelj</a:t>
            </a:r>
            <a:r>
              <a:rPr lang="en-US" sz="1400" dirty="0"/>
              <a:t>, V., &amp; </a:t>
            </a:r>
            <a:r>
              <a:rPr lang="en-US" sz="1400" dirty="0" err="1"/>
              <a:t>Ferligoj</a:t>
            </a:r>
            <a:r>
              <a:rPr lang="en-US" sz="1400" dirty="0"/>
              <a:t>, A. (2005). Generalized </a:t>
            </a:r>
            <a:r>
              <a:rPr lang="en-US" sz="1400" dirty="0" err="1"/>
              <a:t>blockmodeling</a:t>
            </a:r>
            <a:r>
              <a:rPr lang="en-US" sz="1400" dirty="0"/>
              <a:t> (Vol. 25). </a:t>
            </a:r>
            <a:r>
              <a:rPr lang="en-US" sz="1400" i="1" dirty="0"/>
              <a:t>Cambridge university </a:t>
            </a:r>
            <a:r>
              <a:rPr lang="en-US" sz="1400" i="1" dirty="0" smtClean="0"/>
              <a:t>press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21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4691</TotalTime>
  <Words>1932</Words>
  <Application>Microsoft Office PowerPoint</Application>
  <PresentationFormat>Экран (4:3)</PresentationFormat>
  <Paragraphs>323</Paragraphs>
  <Slides>28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Начальная</vt:lpstr>
      <vt:lpstr>Scientific collaboration in Russian universities before and after the excellence initiative Project 5-100 </vt:lpstr>
      <vt:lpstr>Government university excellence initiatives across the world</vt:lpstr>
      <vt:lpstr>Russian case – the project  “5-100”</vt:lpstr>
      <vt:lpstr>Project  “5-100” and scientific collaboration</vt:lpstr>
      <vt:lpstr>Our study</vt:lpstr>
      <vt:lpstr>Background: Co-authorship network</vt:lpstr>
      <vt:lpstr>Background: Examples</vt:lpstr>
      <vt:lpstr>Background: Characteristics of the network</vt:lpstr>
      <vt:lpstr>Background: Blockmodeling</vt:lpstr>
      <vt:lpstr>Data</vt:lpstr>
      <vt:lpstr>Methods</vt:lpstr>
      <vt:lpstr>Procedure</vt:lpstr>
      <vt:lpstr>Number of publications with one author and 1 to 3 affiliations</vt:lpstr>
      <vt:lpstr>Number of publications with one author and 2-3 affiliations one of which is foreign</vt:lpstr>
      <vt:lpstr>Number of publications written in collaboration with other organizations</vt:lpstr>
      <vt:lpstr>Quality difference: Q4 prevalence in domestic collaboration</vt:lpstr>
      <vt:lpstr>Quality difference: international collaboration is prolific for Q1-output</vt:lpstr>
      <vt:lpstr>Quality difference: growth quality in collaboration with RAS</vt:lpstr>
      <vt:lpstr>Co-authorship network of Russian universities</vt:lpstr>
      <vt:lpstr>Degree centralities of two universities groups</vt:lpstr>
      <vt:lpstr>The increase of the degree centrality by universities from 2010 to 2016 </vt:lpstr>
      <vt:lpstr>Blockmodel structure of 30 Russian universities from 2010 to 2016</vt:lpstr>
      <vt:lpstr>Matrixes in 2010 and 2016</vt:lpstr>
      <vt:lpstr>Blockmodels for 2010 (left) and 2016 (right)</vt:lpstr>
      <vt:lpstr>Findings</vt:lpstr>
      <vt:lpstr>Findings</vt:lpstr>
      <vt:lpstr>Discussion</vt:lpstr>
      <vt:lpstr>The sample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Natasha</cp:lastModifiedBy>
  <cp:revision>481</cp:revision>
  <dcterms:created xsi:type="dcterms:W3CDTF">2019-04-01T09:26:46Z</dcterms:created>
  <dcterms:modified xsi:type="dcterms:W3CDTF">2020-03-23T13:40:01Z</dcterms:modified>
</cp:coreProperties>
</file>