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3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8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0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4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2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2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6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3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00F78-06FB-402E-AEE1-0E093BCC5471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FDCCA-7F2D-4F7C-A4C9-8D4D153D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64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GETTING HISTORY INTO THE EQUATION</a:t>
            </a:r>
            <a:endParaRPr lang="en-US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Thoughts on Social Capital and on Social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3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Free</a:t>
            </a:r>
            <a:r>
              <a:rPr lang="sv-SE" dirty="0" smtClean="0"/>
              <a:t> Market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science neglects the market as such</a:t>
            </a:r>
          </a:p>
          <a:p>
            <a:pPr lvl="1"/>
            <a:r>
              <a:rPr lang="en-US" dirty="0" smtClean="0"/>
              <a:t>Economics takes it for given</a:t>
            </a:r>
          </a:p>
          <a:p>
            <a:pPr lvl="1"/>
            <a:r>
              <a:rPr lang="en-US" dirty="0" smtClean="0"/>
              <a:t>Sociology abandoned it to economics</a:t>
            </a:r>
          </a:p>
          <a:p>
            <a:r>
              <a:rPr lang="en-US" dirty="0" smtClean="0"/>
              <a:t>New economic sociology</a:t>
            </a:r>
          </a:p>
          <a:p>
            <a:pPr lvl="1"/>
            <a:r>
              <a:rPr lang="en-US" dirty="0" err="1" smtClean="0"/>
              <a:t>Granovetter</a:t>
            </a:r>
            <a:r>
              <a:rPr lang="en-US" dirty="0" smtClean="0"/>
              <a:t>, </a:t>
            </a:r>
            <a:r>
              <a:rPr lang="en-US" dirty="0" err="1" smtClean="0"/>
              <a:t>embeddedness</a:t>
            </a:r>
            <a:endParaRPr lang="en-US" dirty="0" smtClean="0"/>
          </a:p>
          <a:p>
            <a:pPr lvl="1"/>
            <a:r>
              <a:rPr lang="en-US" dirty="0" smtClean="0"/>
              <a:t>Polanyi contradicted himself</a:t>
            </a:r>
          </a:p>
          <a:p>
            <a:pPr lvl="1"/>
            <a:r>
              <a:rPr lang="en-US" dirty="0" smtClean="0"/>
              <a:t>Definitions plentiful and vague</a:t>
            </a:r>
          </a:p>
          <a:p>
            <a:r>
              <a:rPr lang="en-US" dirty="0" smtClean="0"/>
              <a:t>New institutionalism</a:t>
            </a:r>
          </a:p>
          <a:p>
            <a:pPr lvl="1"/>
            <a:r>
              <a:rPr lang="en-US" dirty="0" smtClean="0"/>
              <a:t>Coherent approach?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Deductive Modeling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Powerful track record</a:t>
            </a:r>
          </a:p>
          <a:p>
            <a:pPr lvl="1"/>
            <a:r>
              <a:rPr lang="en-US" dirty="0" smtClean="0"/>
              <a:t>Nobel Prize in economics</a:t>
            </a:r>
          </a:p>
          <a:p>
            <a:pPr lvl="1"/>
            <a:r>
              <a:rPr lang="en-US" dirty="0" smtClean="0"/>
              <a:t>“Economics imperialism”</a:t>
            </a:r>
            <a:endParaRPr lang="en-US" dirty="0"/>
          </a:p>
          <a:p>
            <a:r>
              <a:rPr lang="en-US" dirty="0" smtClean="0"/>
              <a:t>Predictive power</a:t>
            </a:r>
          </a:p>
          <a:p>
            <a:pPr lvl="1"/>
            <a:r>
              <a:rPr lang="en-US" dirty="0" smtClean="0"/>
              <a:t>Restrictive assumptions</a:t>
            </a:r>
            <a:endParaRPr lang="en-US" dirty="0"/>
          </a:p>
          <a:p>
            <a:r>
              <a:rPr lang="en-US" dirty="0" smtClean="0"/>
              <a:t>Great Experiments</a:t>
            </a:r>
          </a:p>
          <a:p>
            <a:pPr lvl="1"/>
            <a:r>
              <a:rPr lang="en-GB" dirty="0" smtClean="0"/>
              <a:t>Tocqueville, systemic change, dislocations</a:t>
            </a:r>
          </a:p>
          <a:p>
            <a:pPr lvl="1"/>
            <a:r>
              <a:rPr lang="en-US" dirty="0" smtClean="0"/>
              <a:t>Rules suspended (</a:t>
            </a:r>
            <a:r>
              <a:rPr lang="en-US" dirty="0" err="1" smtClean="0"/>
              <a:t>Przeworski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“Natural experiments” and “great laboratory”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2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Methodology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Marginal revolution</a:t>
            </a:r>
          </a:p>
          <a:p>
            <a:pPr lvl="1"/>
            <a:r>
              <a:rPr lang="en-US" dirty="0" smtClean="0"/>
              <a:t>Methodological individualism</a:t>
            </a:r>
          </a:p>
          <a:p>
            <a:pPr lvl="1"/>
            <a:r>
              <a:rPr lang="en-US" dirty="0" smtClean="0"/>
              <a:t>Trivially true (</a:t>
            </a:r>
            <a:r>
              <a:rPr lang="en-US" dirty="0" err="1" smtClean="0"/>
              <a:t>Elster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Capstone of economics (Arrow)</a:t>
            </a:r>
            <a:endParaRPr lang="en-US" dirty="0"/>
          </a:p>
          <a:p>
            <a:r>
              <a:rPr lang="en-US" dirty="0" smtClean="0"/>
              <a:t>Methodological holism</a:t>
            </a:r>
          </a:p>
          <a:p>
            <a:pPr lvl="1"/>
            <a:r>
              <a:rPr lang="en-US" dirty="0" smtClean="0"/>
              <a:t>Rejection of economic man</a:t>
            </a:r>
          </a:p>
          <a:p>
            <a:pPr lvl="1"/>
            <a:r>
              <a:rPr lang="en-US" dirty="0" err="1" smtClean="0"/>
              <a:t>Embeddedness</a:t>
            </a:r>
            <a:r>
              <a:rPr lang="en-US" dirty="0" smtClean="0"/>
              <a:t> a replacement?</a:t>
            </a:r>
          </a:p>
          <a:p>
            <a:pPr lvl="1"/>
            <a:r>
              <a:rPr lang="en-US" dirty="0" smtClean="0"/>
              <a:t>Richness of detail vs. power of prediction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1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Back </a:t>
            </a:r>
            <a:r>
              <a:rPr lang="en-US" dirty="0" smtClean="0"/>
              <a:t>to History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abound that history matters</a:t>
            </a:r>
          </a:p>
          <a:p>
            <a:pPr lvl="1"/>
            <a:r>
              <a:rPr lang="en-US" dirty="0" smtClean="0"/>
              <a:t>Historical economics (</a:t>
            </a:r>
            <a:r>
              <a:rPr lang="en-US" dirty="0" err="1" smtClean="0"/>
              <a:t>Kindleberger</a:t>
            </a:r>
            <a:r>
              <a:rPr lang="en-US" dirty="0" smtClean="0"/>
              <a:t>, </a:t>
            </a:r>
            <a:r>
              <a:rPr lang="en-US" dirty="0" err="1" smtClean="0"/>
              <a:t>Snooks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Historical institutionalism (Pierson, </a:t>
            </a:r>
            <a:r>
              <a:rPr lang="en-US" dirty="0" err="1" smtClean="0"/>
              <a:t>Thelen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Historical sociology (Mahoney)</a:t>
            </a:r>
          </a:p>
          <a:p>
            <a:r>
              <a:rPr lang="en-US" dirty="0" smtClean="0"/>
              <a:t>Challenges to methodological individualism</a:t>
            </a:r>
          </a:p>
          <a:p>
            <a:pPr lvl="1"/>
            <a:r>
              <a:rPr lang="en-US" dirty="0" smtClean="0"/>
              <a:t>The whole greater than sum of the parts</a:t>
            </a:r>
          </a:p>
          <a:p>
            <a:pPr lvl="1"/>
            <a:r>
              <a:rPr lang="en-US" dirty="0" smtClean="0"/>
              <a:t>Collective memories and norms</a:t>
            </a:r>
          </a:p>
          <a:p>
            <a:pPr lvl="1"/>
            <a:r>
              <a:rPr lang="en-US" dirty="0" smtClean="0"/>
              <a:t>Public to private culture and 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Capital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Shorthand for the missing link</a:t>
            </a:r>
          </a:p>
          <a:p>
            <a:pPr lvl="1"/>
            <a:r>
              <a:rPr lang="en-US" dirty="0" smtClean="0"/>
              <a:t>Instrumental rationality</a:t>
            </a:r>
          </a:p>
          <a:p>
            <a:pPr lvl="1"/>
            <a:r>
              <a:rPr lang="en-US" dirty="0" smtClean="0"/>
              <a:t>Embedded norms</a:t>
            </a:r>
          </a:p>
          <a:p>
            <a:r>
              <a:rPr lang="en-US" dirty="0" smtClean="0"/>
              <a:t>Policy </a:t>
            </a:r>
            <a:r>
              <a:rPr lang="en-US" dirty="0" smtClean="0"/>
              <a:t>implications</a:t>
            </a:r>
            <a:endParaRPr lang="en-US" dirty="0" smtClean="0"/>
          </a:p>
          <a:p>
            <a:pPr lvl="1"/>
            <a:r>
              <a:rPr lang="en-US" dirty="0" smtClean="0"/>
              <a:t>Limits to agency</a:t>
            </a:r>
          </a:p>
          <a:p>
            <a:pPr lvl="1"/>
            <a:r>
              <a:rPr lang="en-US" dirty="0" smtClean="0"/>
              <a:t>Handle evolution</a:t>
            </a:r>
          </a:p>
          <a:p>
            <a:r>
              <a:rPr lang="en-US" dirty="0" smtClean="0"/>
              <a:t>Overall</a:t>
            </a:r>
          </a:p>
          <a:p>
            <a:pPr lvl="1"/>
            <a:r>
              <a:rPr lang="en-US" dirty="0" smtClean="0"/>
              <a:t>Need a theory of norms, human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6593"/>
            <a:ext cx="8229600" cy="1039091"/>
          </a:xfrm>
        </p:spPr>
        <p:txBody>
          <a:bodyPr/>
          <a:lstStyle/>
          <a:p>
            <a:r>
              <a:rPr lang="sv-SE" dirty="0" smtClean="0"/>
              <a:t>General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Systemic failures</a:t>
            </a:r>
          </a:p>
          <a:p>
            <a:pPr lvl="1"/>
            <a:r>
              <a:rPr lang="en-US" dirty="0" smtClean="0"/>
              <a:t>Agency – third world development</a:t>
            </a:r>
          </a:p>
          <a:p>
            <a:pPr lvl="1"/>
            <a:r>
              <a:rPr lang="en-US" dirty="0" smtClean="0"/>
              <a:t>Deregulation – transition in Eastern Europe</a:t>
            </a:r>
          </a:p>
          <a:p>
            <a:pPr lvl="1"/>
            <a:r>
              <a:rPr lang="en-US" dirty="0" smtClean="0"/>
              <a:t>Oversight – global financial crisis</a:t>
            </a:r>
          </a:p>
          <a:p>
            <a:r>
              <a:rPr lang="en-US" dirty="0" smtClean="0"/>
              <a:t>Focus on institutions</a:t>
            </a:r>
          </a:p>
          <a:p>
            <a:pPr lvl="1"/>
            <a:r>
              <a:rPr lang="en-US" dirty="0" smtClean="0"/>
              <a:t>New institutionalism, coherent theory</a:t>
            </a:r>
          </a:p>
          <a:p>
            <a:pPr lvl="1"/>
            <a:r>
              <a:rPr lang="en-US" dirty="0" smtClean="0"/>
              <a:t>Not a </a:t>
            </a:r>
            <a:r>
              <a:rPr lang="en-US" dirty="0" smtClean="0"/>
              <a:t>“school</a:t>
            </a:r>
            <a:r>
              <a:rPr lang="en-US" dirty="0" smtClean="0"/>
              <a:t>” as such</a:t>
            </a:r>
          </a:p>
          <a:p>
            <a:pPr lvl="1"/>
            <a:r>
              <a:rPr lang="en-US" dirty="0" smtClean="0"/>
              <a:t>No definition of </a:t>
            </a:r>
            <a:r>
              <a:rPr lang="en-US" dirty="0" smtClean="0"/>
              <a:t>“institutions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7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Matters 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en-US" dirty="0" smtClean="0"/>
              <a:t>Neoclassical economics</a:t>
            </a:r>
          </a:p>
          <a:p>
            <a:pPr lvl="1"/>
            <a:r>
              <a:rPr lang="en-US" dirty="0" smtClean="0"/>
              <a:t>Forward looking instrumental rationality</a:t>
            </a:r>
          </a:p>
          <a:p>
            <a:pPr lvl="1"/>
            <a:r>
              <a:rPr lang="en-US" dirty="0" smtClean="0"/>
              <a:t>History the carrier of institutions</a:t>
            </a:r>
          </a:p>
          <a:p>
            <a:pPr lvl="1"/>
            <a:r>
              <a:rPr lang="en-US" dirty="0" smtClean="0"/>
              <a:t>Institutions matter – and history does not?</a:t>
            </a:r>
          </a:p>
          <a:p>
            <a:r>
              <a:rPr lang="en-US" dirty="0" smtClean="0"/>
              <a:t>Role of economic man</a:t>
            </a:r>
          </a:p>
          <a:p>
            <a:pPr lvl="1"/>
            <a:r>
              <a:rPr lang="en-US" dirty="0" smtClean="0"/>
              <a:t>Veblen and chess computers</a:t>
            </a:r>
          </a:p>
          <a:p>
            <a:pPr lvl="1"/>
            <a:r>
              <a:rPr lang="en-US" dirty="0" smtClean="0"/>
              <a:t>Anathema to sociology</a:t>
            </a:r>
          </a:p>
          <a:p>
            <a:pPr lvl="1"/>
            <a:r>
              <a:rPr lang="en-US" dirty="0" smtClean="0"/>
              <a:t>Core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4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Specificity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Seeming contradiction</a:t>
            </a:r>
          </a:p>
          <a:p>
            <a:pPr lvl="1"/>
            <a:r>
              <a:rPr lang="en-US" dirty="0" smtClean="0"/>
              <a:t>All countries and peoples are the same</a:t>
            </a:r>
          </a:p>
          <a:p>
            <a:pPr lvl="1"/>
            <a:r>
              <a:rPr lang="en-US" dirty="0" smtClean="0"/>
              <a:t>All countries and peoples are unique</a:t>
            </a:r>
          </a:p>
          <a:p>
            <a:r>
              <a:rPr lang="en-US" dirty="0" smtClean="0"/>
              <a:t>Which story to tell?</a:t>
            </a:r>
          </a:p>
          <a:p>
            <a:pPr lvl="1"/>
            <a:r>
              <a:rPr lang="en-US" dirty="0" smtClean="0"/>
              <a:t>Economic man, background noise</a:t>
            </a:r>
          </a:p>
          <a:p>
            <a:pPr lvl="1"/>
            <a:r>
              <a:rPr lang="en-US" dirty="0" smtClean="0"/>
              <a:t>When is uniqueness relevant?</a:t>
            </a:r>
          </a:p>
          <a:p>
            <a:pPr lvl="1"/>
            <a:r>
              <a:rPr lang="en-US" dirty="0" smtClean="0"/>
              <a:t>Must theory be adjusted?</a:t>
            </a:r>
          </a:p>
          <a:p>
            <a:r>
              <a:rPr lang="en-US" dirty="0" smtClean="0"/>
              <a:t>Russia a “normal” country</a:t>
            </a:r>
          </a:p>
          <a:p>
            <a:pPr lvl="1"/>
            <a:r>
              <a:rPr lang="en-US" dirty="0" smtClean="0"/>
              <a:t>Clouds the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9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 over Time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Inglehart</a:t>
            </a:r>
            <a:r>
              <a:rPr lang="en-US" dirty="0" smtClean="0"/>
              <a:t> et al.</a:t>
            </a:r>
          </a:p>
          <a:p>
            <a:pPr lvl="1"/>
            <a:r>
              <a:rPr lang="en-US" dirty="0" smtClean="0"/>
              <a:t>Quality of economic performance</a:t>
            </a:r>
          </a:p>
          <a:p>
            <a:pPr lvl="1"/>
            <a:r>
              <a:rPr lang="en-US" dirty="0" smtClean="0"/>
              <a:t>Orthodox, Catholic and Protestant traditions</a:t>
            </a:r>
          </a:p>
          <a:p>
            <a:r>
              <a:rPr lang="en-US" dirty="0" err="1" smtClean="0"/>
              <a:t>LaPorta</a:t>
            </a:r>
            <a:r>
              <a:rPr lang="en-US" dirty="0" smtClean="0"/>
              <a:t> et </a:t>
            </a:r>
            <a:r>
              <a:rPr lang="en-US" dirty="0" smtClean="0"/>
              <a:t>al.</a:t>
            </a:r>
            <a:endParaRPr lang="en-US" dirty="0" smtClean="0"/>
          </a:p>
          <a:p>
            <a:pPr lvl="1"/>
            <a:r>
              <a:rPr lang="en-US" dirty="0" smtClean="0"/>
              <a:t>Quality of government</a:t>
            </a:r>
          </a:p>
          <a:p>
            <a:pPr lvl="1"/>
            <a:r>
              <a:rPr lang="en-US" dirty="0" smtClean="0"/>
              <a:t>Common, civil, socialist law</a:t>
            </a:r>
          </a:p>
          <a:p>
            <a:r>
              <a:rPr lang="en-US" dirty="0" smtClean="0"/>
              <a:t>Core problem</a:t>
            </a:r>
          </a:p>
          <a:p>
            <a:pPr lvl="1"/>
            <a:r>
              <a:rPr lang="en-US" dirty="0" smtClean="0"/>
              <a:t>Correlations looking for explanations</a:t>
            </a:r>
          </a:p>
          <a:p>
            <a:pPr lvl="1"/>
            <a:r>
              <a:rPr lang="en-US" dirty="0" smtClean="0"/>
              <a:t>Not all relations are causal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6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Demonstrating Causality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Pathways of institutional reproduction</a:t>
            </a:r>
          </a:p>
          <a:p>
            <a:pPr lvl="1"/>
            <a:r>
              <a:rPr lang="en-US" dirty="0" smtClean="0"/>
              <a:t>Rational choice vs. culture</a:t>
            </a:r>
          </a:p>
          <a:p>
            <a:r>
              <a:rPr lang="en-US" dirty="0" smtClean="0"/>
              <a:t>EU Catholics and Protestants</a:t>
            </a:r>
          </a:p>
          <a:p>
            <a:pPr lvl="1"/>
            <a:r>
              <a:rPr lang="en-US" dirty="0" smtClean="0"/>
              <a:t>Pope was corrupt 500 years ago?</a:t>
            </a:r>
          </a:p>
          <a:p>
            <a:pPr lvl="1"/>
            <a:r>
              <a:rPr lang="en-US" dirty="0" smtClean="0"/>
              <a:t>Hierarchical religion, corrupt politics</a:t>
            </a:r>
          </a:p>
          <a:p>
            <a:r>
              <a:rPr lang="en-US" dirty="0" smtClean="0"/>
              <a:t>Meiji restoration in Japan</a:t>
            </a:r>
          </a:p>
          <a:p>
            <a:pPr lvl="1"/>
            <a:r>
              <a:rPr lang="en-US" dirty="0" smtClean="0"/>
              <a:t>Tokugawa, enemy within, xenophobia</a:t>
            </a:r>
          </a:p>
          <a:p>
            <a:pPr lvl="1"/>
            <a:r>
              <a:rPr lang="en-US" dirty="0" smtClean="0"/>
              <a:t>Meiji, enemy without, close ranks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1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to Economics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Deductive modeling</a:t>
            </a:r>
          </a:p>
          <a:p>
            <a:pPr lvl="1"/>
            <a:r>
              <a:rPr lang="en-US" dirty="0" smtClean="0"/>
              <a:t>Queen of social science (Comte)</a:t>
            </a:r>
          </a:p>
          <a:p>
            <a:pPr lvl="1"/>
            <a:r>
              <a:rPr lang="en-US" dirty="0" smtClean="0"/>
              <a:t>Sociology, fiction and nonsense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transaction is a cultural thing</a:t>
            </a:r>
          </a:p>
          <a:p>
            <a:pPr lvl="1"/>
            <a:r>
              <a:rPr lang="en-US" dirty="0" smtClean="0"/>
              <a:t>Habits, customs, beliefs, expectations</a:t>
            </a:r>
          </a:p>
          <a:p>
            <a:pPr lvl="1"/>
            <a:r>
              <a:rPr lang="en-US" dirty="0" smtClean="0"/>
              <a:t>Legal, moral and social norms</a:t>
            </a:r>
          </a:p>
          <a:p>
            <a:pPr lvl="1"/>
            <a:r>
              <a:rPr lang="en-US" dirty="0" smtClean="0"/>
              <a:t>Trust, values, guile</a:t>
            </a:r>
          </a:p>
          <a:p>
            <a:r>
              <a:rPr lang="en-US" dirty="0" smtClean="0"/>
              <a:t>Price of success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ahistoric</a:t>
            </a:r>
            <a:r>
              <a:rPr lang="en-US" dirty="0" smtClean="0"/>
              <a:t> science</a:t>
            </a:r>
          </a:p>
          <a:p>
            <a:pPr lvl="1"/>
            <a:r>
              <a:rPr lang="en-US" dirty="0" smtClean="0"/>
              <a:t>Hirschman, hands tied, not decode</a:t>
            </a:r>
          </a:p>
        </p:txBody>
      </p:sp>
    </p:spTree>
    <p:extLst>
      <p:ext uri="{BB962C8B-B14F-4D97-AF65-F5344CB8AC3E}">
        <p14:creationId xmlns:p14="http://schemas.microsoft.com/office/powerpoint/2010/main" val="170513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Not Always the Case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Kuhn, scientific revolutions</a:t>
            </a:r>
          </a:p>
          <a:p>
            <a:pPr lvl="1"/>
            <a:r>
              <a:rPr lang="en-US" dirty="0" smtClean="0"/>
              <a:t>Winning paradigm, rewrite history</a:t>
            </a:r>
          </a:p>
          <a:p>
            <a:pPr lvl="1"/>
            <a:r>
              <a:rPr lang="en-US" dirty="0" smtClean="0"/>
              <a:t>Neoclassical economics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German historicism</a:t>
            </a:r>
          </a:p>
          <a:p>
            <a:pPr marL="742950" lvl="2" indent="-342900"/>
            <a:r>
              <a:rPr lang="en-US" dirty="0" smtClean="0"/>
              <a:t>Inductive approach</a:t>
            </a:r>
          </a:p>
          <a:p>
            <a:pPr marL="742950" lvl="2" indent="-342900"/>
            <a:r>
              <a:rPr lang="en-US" dirty="0" smtClean="0"/>
              <a:t>Political economy an historical science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American institutionalism</a:t>
            </a:r>
          </a:p>
          <a:p>
            <a:pPr marL="742950" lvl="2" indent="-342900"/>
            <a:r>
              <a:rPr lang="en-US" dirty="0" smtClean="0"/>
              <a:t>Influenced by historicism</a:t>
            </a:r>
          </a:p>
          <a:p>
            <a:pPr marL="742950" lvl="2" indent="-342900"/>
            <a:r>
              <a:rPr lang="en-US" dirty="0" smtClean="0"/>
              <a:t>Orthodoxy in 1930s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New institutional economics</a:t>
            </a:r>
          </a:p>
          <a:p>
            <a:pPr marL="742950" lvl="2" indent="-342900"/>
            <a:r>
              <a:rPr lang="en-US" dirty="0" smtClean="0"/>
              <a:t>Broadly dismissive</a:t>
            </a:r>
          </a:p>
          <a:p>
            <a:pPr marL="742950" lvl="2" indent="-342900"/>
            <a:r>
              <a:rPr lang="en-US" dirty="0" smtClean="0"/>
              <a:t>Nothing to be learned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8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Scottish Enlightenment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Core of the liberal tradition</a:t>
            </a:r>
          </a:p>
          <a:p>
            <a:pPr lvl="1"/>
            <a:r>
              <a:rPr lang="en-US" dirty="0" smtClean="0"/>
              <a:t>Invisible hand, inherited</a:t>
            </a:r>
          </a:p>
          <a:p>
            <a:pPr lvl="1"/>
            <a:r>
              <a:rPr lang="en-US" dirty="0" smtClean="0"/>
              <a:t>Kant, </a:t>
            </a:r>
            <a:r>
              <a:rPr lang="en-US" dirty="0"/>
              <a:t>M</a:t>
            </a:r>
            <a:r>
              <a:rPr lang="en-US" dirty="0" smtClean="0"/>
              <a:t>andeville </a:t>
            </a:r>
          </a:p>
          <a:p>
            <a:r>
              <a:rPr lang="en-US" dirty="0" smtClean="0"/>
              <a:t>Role of norms</a:t>
            </a:r>
          </a:p>
          <a:p>
            <a:pPr lvl="1"/>
            <a:r>
              <a:rPr lang="en-US" dirty="0" smtClean="0"/>
              <a:t>Smith, Hume, Ferguson</a:t>
            </a:r>
          </a:p>
          <a:p>
            <a:pPr lvl="1"/>
            <a:r>
              <a:rPr lang="en-US" dirty="0" smtClean="0"/>
              <a:t>Ethics, Arrow, Buchanan, North</a:t>
            </a:r>
          </a:p>
          <a:p>
            <a:r>
              <a:rPr lang="en-US" dirty="0" smtClean="0"/>
              <a:t>Role of intervention</a:t>
            </a:r>
          </a:p>
          <a:p>
            <a:pPr lvl="1"/>
            <a:r>
              <a:rPr lang="en-US" dirty="0"/>
              <a:t>Visible </a:t>
            </a:r>
            <a:r>
              <a:rPr lang="en-US" dirty="0" smtClean="0"/>
              <a:t>hand</a:t>
            </a:r>
          </a:p>
          <a:p>
            <a:pPr lvl="1"/>
            <a:r>
              <a:rPr lang="en-US" dirty="0" smtClean="0"/>
              <a:t>Mandeville, Robbins …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225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544</Words>
  <Application>Microsoft Office PowerPoint</Application>
  <PresentationFormat>Bildspel på skärmen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Office-tema</vt:lpstr>
      <vt:lpstr>GETTING HISTORY INTO THE EQUATION</vt:lpstr>
      <vt:lpstr>General Background</vt:lpstr>
      <vt:lpstr>History Matters </vt:lpstr>
      <vt:lpstr>Dealing with Specificity</vt:lpstr>
      <vt:lpstr>Correlations over Time</vt:lpstr>
      <vt:lpstr>Demonstrating Causality</vt:lpstr>
      <vt:lpstr>Turning to Economics</vt:lpstr>
      <vt:lpstr>Not Always the Case</vt:lpstr>
      <vt:lpstr>The Scottish Enlightenment</vt:lpstr>
      <vt:lpstr>The Free Market</vt:lpstr>
      <vt:lpstr>Problems with Deductive Modeling</vt:lpstr>
      <vt:lpstr>Methodology</vt:lpstr>
      <vt:lpstr>Back to History</vt:lpstr>
      <vt:lpstr>Social Capital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HISTORY INTO THE EQUATION</dc:title>
  <dc:creator>Stefan</dc:creator>
  <cp:lastModifiedBy>Stefan</cp:lastModifiedBy>
  <cp:revision>35</cp:revision>
  <dcterms:created xsi:type="dcterms:W3CDTF">2011-01-12T08:58:19Z</dcterms:created>
  <dcterms:modified xsi:type="dcterms:W3CDTF">2011-01-23T10:07:00Z</dcterms:modified>
</cp:coreProperties>
</file>